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8229600" cx="14630400"/>
  <p:notesSz cx="8229600" cy="14630400"/>
  <p:embeddedFontLst>
    <p:embeddedFont>
      <p:font typeface="Crimson Pro"/>
      <p:regular r:id="rId19"/>
      <p:bold r:id="rId20"/>
      <p:italic r:id="rId21"/>
      <p:boldItalic r:id="rId22"/>
    </p:embeddedFont>
    <p:embeddedFont>
      <p:font typeface="Open Sans"/>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CrimsonPro-bold.fntdata"/><Relationship Id="rId22" Type="http://schemas.openxmlformats.org/officeDocument/2006/relationships/font" Target="fonts/CrimsonPro-boldItalic.fntdata"/><Relationship Id="rId21" Type="http://schemas.openxmlformats.org/officeDocument/2006/relationships/font" Target="fonts/CrimsonPro-italic.fntdata"/><Relationship Id="rId24" Type="http://schemas.openxmlformats.org/officeDocument/2006/relationships/font" Target="fonts/OpenSans-bold.fntdata"/><Relationship Id="rId23" Type="http://schemas.openxmlformats.org/officeDocument/2006/relationships/font" Target="fonts/OpenSans-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OpenSans-boldItalic.fntdata"/><Relationship Id="rId25" Type="http://schemas.openxmlformats.org/officeDocument/2006/relationships/font" Target="fonts/OpenSans-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CrimsonPro-regular.fntdata"/><Relationship Id="rId18" Type="http://schemas.openxmlformats.org/officeDocument/2006/relationships/slide" Target="slides/slide14.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 name="Shape 7"/>
        <p:cNvGrpSpPr/>
        <p:nvPr/>
      </p:nvGrpSpPr>
      <p:grpSpPr>
        <a:xfrm>
          <a:off x="0" y="0"/>
          <a:ext cx="0" cy="0"/>
          <a:chOff x="0" y="0"/>
          <a:chExt cx="0" cy="0"/>
        </a:xfrm>
      </p:grpSpPr>
      <p:sp>
        <p:nvSpPr>
          <p:cNvPr id="8" name="Google Shape;8;g26cf2da36f9_1_0:notes"/>
          <p:cNvSpPr/>
          <p:nvPr>
            <p:ph idx="2" type="sldImg"/>
          </p:nvPr>
        </p:nvSpPr>
        <p:spPr>
          <a:xfrm>
            <a:off x="1371850" y="1097275"/>
            <a:ext cx="5486700" cy="5486400"/>
          </a:xfrm>
          <a:custGeom>
            <a:rect b="b" l="l" r="r" t="t"/>
            <a:pathLst>
              <a:path extrusionOk="0" h="120000" w="120000">
                <a:moveTo>
                  <a:pt x="0" y="0"/>
                </a:moveTo>
                <a:lnTo>
                  <a:pt x="120000" y="0"/>
                </a:lnTo>
                <a:lnTo>
                  <a:pt x="120000" y="120000"/>
                </a:lnTo>
                <a:lnTo>
                  <a:pt x="0" y="120000"/>
                </a:lnTo>
                <a:close/>
              </a:path>
            </a:pathLst>
          </a:custGeom>
        </p:spPr>
      </p:sp>
      <p:sp>
        <p:nvSpPr>
          <p:cNvPr id="9" name="Google Shape;9;g26cf2da36f9_1_0:notes"/>
          <p:cNvSpPr txBox="1"/>
          <p:nvPr>
            <p:ph idx="1" type="body"/>
          </p:nvPr>
        </p:nvSpPr>
        <p:spPr>
          <a:xfrm>
            <a:off x="822950" y="6949425"/>
            <a:ext cx="6583800" cy="65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9: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4" name="Google Shape;114;p9: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115" name="Google Shape;115;p9: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6" name="Google Shape;126;p1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127" name="Google Shape;127;p10: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3" name="Google Shape;153;p1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154" name="Google Shape;154;p1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4" name="Google Shape;164;p1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165" name="Google Shape;165;p1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6cf2da36f9_0_0:notes"/>
          <p:cNvSpPr/>
          <p:nvPr>
            <p:ph idx="2" type="sldImg"/>
          </p:nvPr>
        </p:nvSpPr>
        <p:spPr>
          <a:xfrm>
            <a:off x="1371850" y="1097275"/>
            <a:ext cx="5486700" cy="54864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6cf2da36f9_0_0:notes"/>
          <p:cNvSpPr txBox="1"/>
          <p:nvPr>
            <p:ph idx="1" type="body"/>
          </p:nvPr>
        </p:nvSpPr>
        <p:spPr>
          <a:xfrm>
            <a:off x="822950" y="6949425"/>
            <a:ext cx="6583800" cy="65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 name="Shape 12"/>
        <p:cNvGrpSpPr/>
        <p:nvPr/>
      </p:nvGrpSpPr>
      <p:grpSpPr>
        <a:xfrm>
          <a:off x="0" y="0"/>
          <a:ext cx="0" cy="0"/>
          <a:chOff x="0" y="0"/>
          <a:chExt cx="0" cy="0"/>
        </a:xfrm>
      </p:grpSpPr>
      <p:sp>
        <p:nvSpPr>
          <p:cNvPr id="13" name="Google Shape;13;p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 name="Google Shape;14;p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15" name="Google Shape;15;p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 name="Shape 23"/>
        <p:cNvGrpSpPr/>
        <p:nvPr/>
      </p:nvGrpSpPr>
      <p:grpSpPr>
        <a:xfrm>
          <a:off x="0" y="0"/>
          <a:ext cx="0" cy="0"/>
          <a:chOff x="0" y="0"/>
          <a:chExt cx="0" cy="0"/>
        </a:xfrm>
      </p:grpSpPr>
      <p:sp>
        <p:nvSpPr>
          <p:cNvPr id="24" name="Google Shape;24;p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 name="Google Shape;25;p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26" name="Google Shape;26;p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 name="Shape 34"/>
        <p:cNvGrpSpPr/>
        <p:nvPr/>
      </p:nvGrpSpPr>
      <p:grpSpPr>
        <a:xfrm>
          <a:off x="0" y="0"/>
          <a:ext cx="0" cy="0"/>
          <a:chOff x="0" y="0"/>
          <a:chExt cx="0" cy="0"/>
        </a:xfrm>
      </p:grpSpPr>
      <p:sp>
        <p:nvSpPr>
          <p:cNvPr id="35" name="Google Shape;35;g2c7a3c47a86_1_0:notes"/>
          <p:cNvSpPr/>
          <p:nvPr>
            <p:ph idx="2" type="sldImg"/>
          </p:nvPr>
        </p:nvSpPr>
        <p:spPr>
          <a:xfrm>
            <a:off x="1371850" y="1097275"/>
            <a:ext cx="5486700" cy="5486400"/>
          </a:xfrm>
          <a:custGeom>
            <a:rect b="b" l="l" r="r" t="t"/>
            <a:pathLst>
              <a:path extrusionOk="0" h="120000" w="120000">
                <a:moveTo>
                  <a:pt x="0" y="0"/>
                </a:moveTo>
                <a:lnTo>
                  <a:pt x="120000" y="0"/>
                </a:lnTo>
                <a:lnTo>
                  <a:pt x="120000" y="120000"/>
                </a:lnTo>
                <a:lnTo>
                  <a:pt x="0" y="120000"/>
                </a:lnTo>
                <a:close/>
              </a:path>
            </a:pathLst>
          </a:custGeom>
        </p:spPr>
      </p:sp>
      <p:sp>
        <p:nvSpPr>
          <p:cNvPr id="36" name="Google Shape;36;g2c7a3c47a86_1_0:notes"/>
          <p:cNvSpPr txBox="1"/>
          <p:nvPr>
            <p:ph idx="1" type="body"/>
          </p:nvPr>
        </p:nvSpPr>
        <p:spPr>
          <a:xfrm>
            <a:off x="822950" y="6949425"/>
            <a:ext cx="6583800" cy="65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6" name="Google Shape;46;p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47" name="Google Shape;47;p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0" name="Google Shape;70;p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71" name="Google Shape;71;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1" name="Google Shape;81;p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82" name="Google Shape;82;p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7: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0" name="Google Shape;90;p7: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91" name="Google Shape;91;p7: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2" name="Google Shape;102;p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Arial"/>
              <a:ea typeface="Arial"/>
              <a:cs typeface="Arial"/>
              <a:sym typeface="Arial"/>
            </a:endParaRPr>
          </a:p>
        </p:txBody>
      </p:sp>
      <p:sp>
        <p:nvSpPr>
          <p:cNvPr id="103" name="Google Shape;103;p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Arial"/>
                <a:ea typeface="Arial"/>
                <a:cs typeface="Arial"/>
                <a:sym typeface="Arial"/>
              </a:rPr>
              <a:t>‹#›</a:t>
            </a:fld>
            <a:endParaRPr sz="1800">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6" name="Shape 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en.wikipedia.org/wiki/DDT" TargetMode="External"/><Relationship Id="rId4" Type="http://schemas.openxmlformats.org/officeDocument/2006/relationships/hyperlink" Target="https://www.cdc.gov/biomonitoring/DDT_FactSheet.html#:~:text=Print-,Dichlorodiphenyltrichloroethane%20(DDT),of%20mosquitoes%20that%20spread%20malaria." TargetMode="External"/><Relationship Id="rId5" Type="http://schemas.openxmlformats.org/officeDocument/2006/relationships/hyperlink" Target="https://www.epa.gov/ingredients-used-pesticide-products/ddt-brief-history-and-statu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 name="Shape 10"/>
        <p:cNvGrpSpPr/>
        <p:nvPr/>
      </p:nvGrpSpPr>
      <p:grpSpPr>
        <a:xfrm>
          <a:off x="0" y="0"/>
          <a:ext cx="0" cy="0"/>
          <a:chOff x="0" y="0"/>
          <a:chExt cx="0" cy="0"/>
        </a:xfrm>
      </p:grpSpPr>
      <p:sp>
        <p:nvSpPr>
          <p:cNvPr id="11" name="Google Shape;11;p3"/>
          <p:cNvSpPr txBox="1"/>
          <p:nvPr/>
        </p:nvSpPr>
        <p:spPr>
          <a:xfrm>
            <a:off x="2059950" y="757300"/>
            <a:ext cx="10510500" cy="6588900"/>
          </a:xfrm>
          <a:prstGeom prst="rect">
            <a:avLst/>
          </a:prstGeom>
          <a:noFill/>
          <a:ln>
            <a:noFill/>
          </a:ln>
        </p:spPr>
        <p:txBody>
          <a:bodyPr anchorCtr="0" anchor="t" bIns="91425" lIns="91425" spcFirstLastPara="1" rIns="91425" wrap="square" tIns="91425">
            <a:spAutoFit/>
          </a:bodyPr>
          <a:lstStyle/>
          <a:p>
            <a:pPr indent="0" lvl="0" marL="0" rtl="0" algn="ctr">
              <a:lnSpc>
                <a:spcPct val="106666"/>
              </a:lnSpc>
              <a:spcBef>
                <a:spcPts val="0"/>
              </a:spcBef>
              <a:spcAft>
                <a:spcPts val="0"/>
              </a:spcAft>
              <a:buClr>
                <a:schemeClr val="dk1"/>
              </a:buClr>
              <a:buSzPts val="1100"/>
              <a:buFont typeface="Arial"/>
              <a:buNone/>
            </a:pPr>
            <a:r>
              <a:rPr b="1" lang="en-US" sz="2900">
                <a:solidFill>
                  <a:srgbClr val="4F4F00"/>
                </a:solidFill>
                <a:latin typeface="Arial Rounded"/>
                <a:ea typeface="Arial Rounded"/>
                <a:cs typeface="Arial Rounded"/>
                <a:sym typeface="Arial Rounded"/>
              </a:rPr>
              <a:t>CL 304: Chemical Process Technology</a:t>
            </a:r>
            <a:endParaRPr b="1" sz="2900">
              <a:solidFill>
                <a:srgbClr val="C55911"/>
              </a:solidFill>
              <a:latin typeface="Arial Rounded"/>
              <a:ea typeface="Arial Rounded"/>
              <a:cs typeface="Arial Rounded"/>
              <a:sym typeface="Arial Rounded"/>
            </a:endParaRPr>
          </a:p>
          <a:p>
            <a:pPr indent="0" lvl="0" marL="0" rtl="0" algn="ctr">
              <a:lnSpc>
                <a:spcPct val="106666"/>
              </a:lnSpc>
              <a:spcBef>
                <a:spcPts val="800"/>
              </a:spcBef>
              <a:spcAft>
                <a:spcPts val="0"/>
              </a:spcAft>
              <a:buClr>
                <a:schemeClr val="dk1"/>
              </a:buClr>
              <a:buSzPts val="1100"/>
              <a:buFont typeface="Arial"/>
              <a:buNone/>
            </a:pPr>
            <a:r>
              <a:t/>
            </a:r>
            <a:endParaRPr b="1" sz="3300">
              <a:solidFill>
                <a:srgbClr val="2E75B5"/>
              </a:solidFill>
              <a:latin typeface="Calibri"/>
              <a:ea typeface="Calibri"/>
              <a:cs typeface="Calibri"/>
              <a:sym typeface="Calibri"/>
            </a:endParaRPr>
          </a:p>
          <a:p>
            <a:pPr indent="0" lvl="0" marL="0" rtl="0" algn="ctr">
              <a:lnSpc>
                <a:spcPct val="106666"/>
              </a:lnSpc>
              <a:spcBef>
                <a:spcPts val="800"/>
              </a:spcBef>
              <a:spcAft>
                <a:spcPts val="0"/>
              </a:spcAft>
              <a:buClr>
                <a:schemeClr val="dk1"/>
              </a:buClr>
              <a:buSzPts val="1100"/>
              <a:buFont typeface="Arial"/>
              <a:buNone/>
            </a:pPr>
            <a:r>
              <a:rPr b="1" lang="en-US" sz="2900">
                <a:solidFill>
                  <a:srgbClr val="4F4F00"/>
                </a:solidFill>
                <a:latin typeface="Arial Rounded"/>
                <a:ea typeface="Arial Rounded"/>
                <a:cs typeface="Arial Rounded"/>
                <a:sym typeface="Arial Rounded"/>
              </a:rPr>
              <a:t>DDT: Production, Raw Material and Application</a:t>
            </a:r>
            <a:endParaRPr b="1" sz="2900">
              <a:solidFill>
                <a:srgbClr val="4F4F00"/>
              </a:solidFill>
              <a:latin typeface="Arial Rounded"/>
              <a:ea typeface="Arial Rounded"/>
              <a:cs typeface="Arial Rounded"/>
              <a:sym typeface="Arial Rounded"/>
            </a:endParaRPr>
          </a:p>
          <a:p>
            <a:pPr indent="0" lvl="0" marL="0" rtl="0" algn="l">
              <a:lnSpc>
                <a:spcPct val="106666"/>
              </a:lnSpc>
              <a:spcBef>
                <a:spcPts val="80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a:p>
            <a:pPr indent="0" lvl="0" marL="0" rtl="0" algn="l">
              <a:lnSpc>
                <a:spcPct val="106666"/>
              </a:lnSpc>
              <a:spcBef>
                <a:spcPts val="80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a:p>
            <a:pPr indent="0" lvl="0" marL="0" rtl="0" algn="l">
              <a:lnSpc>
                <a:spcPct val="106666"/>
              </a:lnSpc>
              <a:spcBef>
                <a:spcPts val="80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a:p>
            <a:pPr indent="0" lvl="0" marL="0" rtl="0" algn="ctr">
              <a:lnSpc>
                <a:spcPct val="106666"/>
              </a:lnSpc>
              <a:spcBef>
                <a:spcPts val="800"/>
              </a:spcBef>
              <a:spcAft>
                <a:spcPts val="0"/>
              </a:spcAft>
              <a:buClr>
                <a:schemeClr val="dk1"/>
              </a:buClr>
              <a:buSzPts val="1100"/>
              <a:buFont typeface="Arial"/>
              <a:buNone/>
            </a:pPr>
            <a:r>
              <a:rPr b="1" lang="en-US" sz="2900">
                <a:solidFill>
                  <a:srgbClr val="4F4F00"/>
                </a:solidFill>
                <a:latin typeface="Arial Rounded"/>
                <a:ea typeface="Arial Rounded"/>
                <a:cs typeface="Arial Rounded"/>
                <a:sym typeface="Arial Rounded"/>
              </a:rPr>
              <a:t>Group - 2</a:t>
            </a:r>
            <a:endParaRPr sz="1600">
              <a:solidFill>
                <a:schemeClr val="dk1"/>
              </a:solidFill>
              <a:latin typeface="Calibri"/>
              <a:ea typeface="Calibri"/>
              <a:cs typeface="Calibri"/>
              <a:sym typeface="Calibri"/>
            </a:endParaRPr>
          </a:p>
          <a:p>
            <a:pPr indent="0" lvl="0" marL="0" rtl="0" algn="l">
              <a:lnSpc>
                <a:spcPct val="106666"/>
              </a:lnSpc>
              <a:spcBef>
                <a:spcPts val="80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a:p>
            <a:pPr indent="0" lvl="0" marL="0" rtl="0" algn="l">
              <a:lnSpc>
                <a:spcPct val="106666"/>
              </a:lnSpc>
              <a:spcBef>
                <a:spcPts val="80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a:p>
            <a:pPr indent="0" lvl="0" marL="0" rtl="0" algn="l">
              <a:lnSpc>
                <a:spcPct val="106666"/>
              </a:lnSpc>
              <a:spcBef>
                <a:spcPts val="800"/>
              </a:spcBef>
              <a:spcAft>
                <a:spcPts val="0"/>
              </a:spcAft>
              <a:buClr>
                <a:schemeClr val="dk1"/>
              </a:buClr>
              <a:buSzPts val="1100"/>
              <a:buFont typeface="Arial"/>
              <a:buNone/>
            </a:pPr>
            <a:r>
              <a:t/>
            </a:r>
            <a:endParaRPr b="1" sz="1600">
              <a:solidFill>
                <a:schemeClr val="dk1"/>
              </a:solidFill>
              <a:latin typeface="Arial Rounded"/>
              <a:ea typeface="Arial Rounded"/>
              <a:cs typeface="Arial Rounded"/>
              <a:sym typeface="Arial Rounded"/>
            </a:endParaRPr>
          </a:p>
          <a:p>
            <a:pPr indent="0" lvl="0" marL="0" rtl="0" algn="ctr">
              <a:lnSpc>
                <a:spcPct val="106666"/>
              </a:lnSpc>
              <a:spcBef>
                <a:spcPts val="800"/>
              </a:spcBef>
              <a:spcAft>
                <a:spcPts val="0"/>
              </a:spcAft>
              <a:buClr>
                <a:schemeClr val="dk1"/>
              </a:buClr>
              <a:buSzPts val="1100"/>
              <a:buFont typeface="Arial"/>
              <a:buNone/>
            </a:pPr>
            <a:r>
              <a:rPr b="1" lang="en-US" sz="2500">
                <a:solidFill>
                  <a:srgbClr val="4F4F00"/>
                </a:solidFill>
                <a:latin typeface="Arial Rounded"/>
                <a:ea typeface="Arial Rounded"/>
                <a:cs typeface="Arial Rounded"/>
                <a:sym typeface="Arial Rounded"/>
              </a:rPr>
              <a:t>  Dev Jyoti                   210107023</a:t>
            </a:r>
            <a:endParaRPr b="1" sz="2500">
              <a:solidFill>
                <a:srgbClr val="4F4F00"/>
              </a:solidFill>
              <a:latin typeface="Arial Rounded"/>
              <a:ea typeface="Arial Rounded"/>
              <a:cs typeface="Arial Rounded"/>
              <a:sym typeface="Arial Rounded"/>
            </a:endParaRPr>
          </a:p>
          <a:p>
            <a:pPr indent="0" lvl="0" marL="0" rtl="0" algn="ctr">
              <a:lnSpc>
                <a:spcPct val="106666"/>
              </a:lnSpc>
              <a:spcBef>
                <a:spcPts val="800"/>
              </a:spcBef>
              <a:spcAft>
                <a:spcPts val="0"/>
              </a:spcAft>
              <a:buClr>
                <a:schemeClr val="dk1"/>
              </a:buClr>
              <a:buSzPts val="1100"/>
              <a:buFont typeface="Arial"/>
              <a:buNone/>
            </a:pPr>
            <a:r>
              <a:rPr b="1" lang="en-US" sz="2500">
                <a:solidFill>
                  <a:srgbClr val="4F4F00"/>
                </a:solidFill>
                <a:latin typeface="Arial Rounded"/>
                <a:ea typeface="Arial Rounded"/>
                <a:cs typeface="Arial Rounded"/>
                <a:sym typeface="Arial Rounded"/>
              </a:rPr>
              <a:t>  Dnyanesh Bhole        210107019</a:t>
            </a:r>
            <a:endParaRPr b="1" sz="2500">
              <a:solidFill>
                <a:srgbClr val="4F4F00"/>
              </a:solidFill>
              <a:latin typeface="Arial Rounded"/>
              <a:ea typeface="Arial Rounded"/>
              <a:cs typeface="Arial Rounded"/>
              <a:sym typeface="Arial Rounded"/>
            </a:endParaRPr>
          </a:p>
          <a:p>
            <a:pPr indent="0" lvl="0" marL="0" rtl="0" algn="ctr">
              <a:lnSpc>
                <a:spcPct val="106666"/>
              </a:lnSpc>
              <a:spcBef>
                <a:spcPts val="800"/>
              </a:spcBef>
              <a:spcAft>
                <a:spcPts val="0"/>
              </a:spcAft>
              <a:buClr>
                <a:schemeClr val="dk1"/>
              </a:buClr>
              <a:buSzPts val="1100"/>
              <a:buFont typeface="Arial"/>
              <a:buNone/>
            </a:pPr>
            <a:r>
              <a:rPr b="1" lang="en-US" sz="2500">
                <a:solidFill>
                  <a:srgbClr val="4F4F00"/>
                </a:solidFill>
                <a:latin typeface="Arial Rounded"/>
                <a:ea typeface="Arial Rounded"/>
                <a:cs typeface="Arial Rounded"/>
                <a:sym typeface="Arial Rounded"/>
              </a:rPr>
              <a:t>  Brotish Pal                210107020</a:t>
            </a:r>
            <a:endParaRPr b="1" sz="2500">
              <a:solidFill>
                <a:srgbClr val="4F4F00"/>
              </a:solidFill>
              <a:latin typeface="Arial Rounded"/>
              <a:ea typeface="Arial Rounded"/>
              <a:cs typeface="Arial Rounded"/>
              <a:sym typeface="Arial Rounded"/>
            </a:endParaRPr>
          </a:p>
          <a:p>
            <a:pPr indent="0" lvl="0" marL="0" rtl="0" algn="l">
              <a:spcBef>
                <a:spcPts val="800"/>
              </a:spcBef>
              <a:spcAft>
                <a:spcPts val="0"/>
              </a:spcAft>
              <a:buNone/>
            </a:pPr>
            <a:r>
              <a:t/>
            </a:r>
            <a:endParaRPr sz="19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2"/>
          <p:cNvSpPr/>
          <p:nvPr/>
        </p:nvSpPr>
        <p:spPr>
          <a:xfrm>
            <a:off x="0" y="0"/>
            <a:ext cx="14630400" cy="8229600"/>
          </a:xfrm>
          <a:prstGeom prst="rect">
            <a:avLst/>
          </a:prstGeom>
          <a:solidFill>
            <a:srgbClr val="F7EDE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 name="Google Shape;118;p12"/>
          <p:cNvSpPr/>
          <p:nvPr/>
        </p:nvSpPr>
        <p:spPr>
          <a:xfrm>
            <a:off x="0" y="0"/>
            <a:ext cx="14630400" cy="9022800"/>
          </a:xfrm>
          <a:prstGeom prst="rect">
            <a:avLst/>
          </a:prstGeom>
          <a:solidFill>
            <a:srgbClr val="FFFCF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 name="Google Shape;119;p12"/>
          <p:cNvSpPr/>
          <p:nvPr/>
        </p:nvSpPr>
        <p:spPr>
          <a:xfrm>
            <a:off x="3310051" y="109075"/>
            <a:ext cx="8010300" cy="486000"/>
          </a:xfrm>
          <a:prstGeom prst="rect">
            <a:avLst/>
          </a:prstGeom>
          <a:noFill/>
          <a:ln>
            <a:noFill/>
          </a:ln>
        </p:spPr>
        <p:txBody>
          <a:bodyPr anchorCtr="0" anchor="t" bIns="45700" lIns="91425" spcFirstLastPara="1" rIns="91425" wrap="square" tIns="45700">
            <a:noAutofit/>
          </a:bodyPr>
          <a:lstStyle/>
          <a:p>
            <a:pPr indent="0" lvl="0" marL="0" marR="0" rtl="0" algn="ctr">
              <a:lnSpc>
                <a:spcPct val="124983"/>
              </a:lnSpc>
              <a:spcBef>
                <a:spcPts val="0"/>
              </a:spcBef>
              <a:spcAft>
                <a:spcPts val="0"/>
              </a:spcAft>
              <a:buClr>
                <a:srgbClr val="443728"/>
              </a:buClr>
              <a:buSzPts val="3062"/>
              <a:buFont typeface="Crimson Pro"/>
              <a:buNone/>
            </a:pPr>
            <a:r>
              <a:rPr b="1" lang="en-US" sz="3062">
                <a:solidFill>
                  <a:srgbClr val="443728"/>
                </a:solidFill>
                <a:latin typeface="Crimson Pro"/>
                <a:ea typeface="Crimson Pro"/>
                <a:cs typeface="Crimson Pro"/>
                <a:sym typeface="Crimson Pro"/>
              </a:rPr>
              <a:t>Household and Public Health Applications</a:t>
            </a:r>
            <a:endParaRPr sz="3062">
              <a:solidFill>
                <a:schemeClr val="dk1"/>
              </a:solidFill>
              <a:latin typeface="Calibri"/>
              <a:ea typeface="Calibri"/>
              <a:cs typeface="Calibri"/>
              <a:sym typeface="Calibri"/>
            </a:endParaRPr>
          </a:p>
        </p:txBody>
      </p:sp>
      <p:sp>
        <p:nvSpPr>
          <p:cNvPr id="120" name="Google Shape;120;p12"/>
          <p:cNvSpPr/>
          <p:nvPr/>
        </p:nvSpPr>
        <p:spPr>
          <a:xfrm>
            <a:off x="1138949" y="1471113"/>
            <a:ext cx="3873900" cy="660000"/>
          </a:xfrm>
          <a:prstGeom prst="rect">
            <a:avLst/>
          </a:prstGeom>
          <a:noFill/>
          <a:ln>
            <a:noFill/>
          </a:ln>
        </p:spPr>
        <p:txBody>
          <a:bodyPr anchorCtr="0" anchor="t" bIns="45700" lIns="91425" spcFirstLastPara="1" rIns="91425" wrap="square" tIns="45700">
            <a:noAutofit/>
          </a:bodyPr>
          <a:lstStyle/>
          <a:p>
            <a:pPr indent="0" lvl="0" marL="0" marR="0" rtl="0" algn="r">
              <a:lnSpc>
                <a:spcPct val="125016"/>
              </a:lnSpc>
              <a:spcBef>
                <a:spcPts val="0"/>
              </a:spcBef>
              <a:spcAft>
                <a:spcPts val="0"/>
              </a:spcAft>
              <a:buClr>
                <a:srgbClr val="443728"/>
              </a:buClr>
              <a:buSzPts val="1531"/>
              <a:buFont typeface="Crimson Pro"/>
              <a:buNone/>
            </a:pPr>
            <a:r>
              <a:rPr b="1" lang="en-US" sz="2131">
                <a:solidFill>
                  <a:srgbClr val="443728"/>
                </a:solidFill>
                <a:latin typeface="Crimson Pro"/>
                <a:ea typeface="Crimson Pro"/>
                <a:cs typeface="Crimson Pro"/>
                <a:sym typeface="Crimson Pro"/>
              </a:rPr>
              <a:t>Insect Control</a:t>
            </a:r>
            <a:endParaRPr sz="2131">
              <a:solidFill>
                <a:schemeClr val="dk1"/>
              </a:solidFill>
              <a:latin typeface="Calibri"/>
              <a:ea typeface="Calibri"/>
              <a:cs typeface="Calibri"/>
              <a:sym typeface="Calibri"/>
            </a:endParaRPr>
          </a:p>
        </p:txBody>
      </p:sp>
      <p:sp>
        <p:nvSpPr>
          <p:cNvPr id="121" name="Google Shape;121;p12"/>
          <p:cNvSpPr/>
          <p:nvPr/>
        </p:nvSpPr>
        <p:spPr>
          <a:xfrm>
            <a:off x="832550" y="2530800"/>
            <a:ext cx="6221100" cy="3168000"/>
          </a:xfrm>
          <a:prstGeom prst="rect">
            <a:avLst/>
          </a:prstGeom>
          <a:noFill/>
          <a:ln>
            <a:noFill/>
          </a:ln>
        </p:spPr>
        <p:txBody>
          <a:bodyPr anchorCtr="0" anchor="t" bIns="45700" lIns="91425" spcFirstLastPara="1" rIns="91425" wrap="square" tIns="45700">
            <a:noAutofit/>
          </a:bodyPr>
          <a:lstStyle/>
          <a:p>
            <a:pPr indent="0" lvl="0" marL="0" marR="0" rtl="0" algn="just">
              <a:lnSpc>
                <a:spcPct val="160000"/>
              </a:lnSpc>
              <a:spcBef>
                <a:spcPts val="0"/>
              </a:spcBef>
              <a:spcAft>
                <a:spcPts val="0"/>
              </a:spcAft>
              <a:buClr>
                <a:srgbClr val="443728"/>
              </a:buClr>
              <a:buSzPts val="1225"/>
              <a:buFont typeface="Open Sans"/>
              <a:buNone/>
            </a:pPr>
            <a:r>
              <a:rPr lang="en-US" sz="1725">
                <a:solidFill>
                  <a:srgbClr val="443728"/>
                </a:solidFill>
                <a:latin typeface="Open Sans"/>
                <a:ea typeface="Open Sans"/>
                <a:cs typeface="Open Sans"/>
                <a:sym typeface="Open Sans"/>
              </a:rPr>
              <a:t>DDT was extensively used as a household insecticide to control a variety of pests, including mosquitoes, flies, bedbugs, lice, and cockroaches. Its effectiveness in eliminating these disease-carrying insects made it a valuable tool in public health campaigns, particularly in developing countries where malaria and other vector-borne illnesses were major concerns.</a:t>
            </a:r>
            <a:endParaRPr sz="1725">
              <a:solidFill>
                <a:schemeClr val="dk1"/>
              </a:solidFill>
              <a:latin typeface="Calibri"/>
              <a:ea typeface="Calibri"/>
              <a:cs typeface="Calibri"/>
              <a:sym typeface="Calibri"/>
            </a:endParaRPr>
          </a:p>
        </p:txBody>
      </p:sp>
      <p:sp>
        <p:nvSpPr>
          <p:cNvPr id="122" name="Google Shape;122;p12"/>
          <p:cNvSpPr/>
          <p:nvPr/>
        </p:nvSpPr>
        <p:spPr>
          <a:xfrm>
            <a:off x="7827000" y="1446063"/>
            <a:ext cx="4378800" cy="710100"/>
          </a:xfrm>
          <a:prstGeom prst="rect">
            <a:avLst/>
          </a:prstGeom>
          <a:noFill/>
          <a:ln>
            <a:noFill/>
          </a:ln>
        </p:spPr>
        <p:txBody>
          <a:bodyPr anchorCtr="0" anchor="t" bIns="45700" lIns="91425" spcFirstLastPara="1" rIns="91425" wrap="square" tIns="45700">
            <a:noAutofit/>
          </a:bodyPr>
          <a:lstStyle/>
          <a:p>
            <a:pPr indent="0" lvl="0" marL="0" marR="0" rtl="0" algn="ctr">
              <a:lnSpc>
                <a:spcPct val="125016"/>
              </a:lnSpc>
              <a:spcBef>
                <a:spcPts val="0"/>
              </a:spcBef>
              <a:spcAft>
                <a:spcPts val="0"/>
              </a:spcAft>
              <a:buClr>
                <a:srgbClr val="443728"/>
              </a:buClr>
              <a:buSzPts val="1531"/>
              <a:buFont typeface="Crimson Pro"/>
              <a:buNone/>
            </a:pPr>
            <a:r>
              <a:rPr b="1" lang="en-US" sz="2131">
                <a:solidFill>
                  <a:srgbClr val="443728"/>
                </a:solidFill>
                <a:latin typeface="Crimson Pro"/>
                <a:ea typeface="Crimson Pro"/>
                <a:cs typeface="Crimson Pro"/>
                <a:sym typeface="Crimson Pro"/>
              </a:rPr>
              <a:t>Disease Prevention</a:t>
            </a:r>
            <a:endParaRPr sz="2131">
              <a:solidFill>
                <a:schemeClr val="dk1"/>
              </a:solidFill>
              <a:latin typeface="Calibri"/>
              <a:ea typeface="Calibri"/>
              <a:cs typeface="Calibri"/>
              <a:sym typeface="Calibri"/>
            </a:endParaRPr>
          </a:p>
        </p:txBody>
      </p:sp>
      <p:sp>
        <p:nvSpPr>
          <p:cNvPr id="123" name="Google Shape;123;p12"/>
          <p:cNvSpPr/>
          <p:nvPr/>
        </p:nvSpPr>
        <p:spPr>
          <a:xfrm>
            <a:off x="7608150" y="2679600"/>
            <a:ext cx="6111600" cy="3663600"/>
          </a:xfrm>
          <a:prstGeom prst="rect">
            <a:avLst/>
          </a:prstGeom>
          <a:noFill/>
          <a:ln>
            <a:noFill/>
          </a:ln>
        </p:spPr>
        <p:txBody>
          <a:bodyPr anchorCtr="0" anchor="t" bIns="45700" lIns="91425" spcFirstLastPara="1" rIns="91425" wrap="square" tIns="45700">
            <a:noAutofit/>
          </a:bodyPr>
          <a:lstStyle/>
          <a:p>
            <a:pPr indent="0" lvl="0" marL="0" marR="0" rtl="0" algn="just">
              <a:lnSpc>
                <a:spcPct val="160000"/>
              </a:lnSpc>
              <a:spcBef>
                <a:spcPts val="0"/>
              </a:spcBef>
              <a:spcAft>
                <a:spcPts val="0"/>
              </a:spcAft>
              <a:buClr>
                <a:srgbClr val="443728"/>
              </a:buClr>
              <a:buSzPts val="1225"/>
              <a:buFont typeface="Open Sans"/>
              <a:buNone/>
            </a:pPr>
            <a:r>
              <a:rPr lang="en-US" sz="1725">
                <a:solidFill>
                  <a:srgbClr val="443728"/>
                </a:solidFill>
                <a:latin typeface="Open Sans"/>
                <a:ea typeface="Open Sans"/>
                <a:cs typeface="Open Sans"/>
                <a:sym typeface="Open Sans"/>
              </a:rPr>
              <a:t>Beyond its household use, DDT was also applied in large-scale public health initiatives to control the spread of malaria and other vector-borne diseases. The compound was sprayed in homes, hospitals, and other buildings to kill mosquitoes and other disease-carrying insects, which was instrumental in reducing the incidence of these deadly diseases in many parts of the world.</a:t>
            </a:r>
            <a:endParaRPr sz="1725">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3"/>
          <p:cNvSpPr/>
          <p:nvPr/>
        </p:nvSpPr>
        <p:spPr>
          <a:xfrm>
            <a:off x="0" y="0"/>
            <a:ext cx="14630400" cy="8229600"/>
          </a:xfrm>
          <a:prstGeom prst="rect">
            <a:avLst/>
          </a:prstGeom>
          <a:solidFill>
            <a:srgbClr val="F7EDE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0" name="Google Shape;130;p13"/>
          <p:cNvSpPr/>
          <p:nvPr/>
        </p:nvSpPr>
        <p:spPr>
          <a:xfrm>
            <a:off x="0" y="-568650"/>
            <a:ext cx="14630400" cy="10471200"/>
          </a:xfrm>
          <a:prstGeom prst="rect">
            <a:avLst/>
          </a:prstGeom>
          <a:solidFill>
            <a:srgbClr val="FFFCF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1" name="Google Shape;131;p13"/>
          <p:cNvSpPr/>
          <p:nvPr/>
        </p:nvSpPr>
        <p:spPr>
          <a:xfrm>
            <a:off x="926424" y="427675"/>
            <a:ext cx="12795000" cy="486000"/>
          </a:xfrm>
          <a:prstGeom prst="rect">
            <a:avLst/>
          </a:prstGeom>
          <a:noFill/>
          <a:ln>
            <a:noFill/>
          </a:ln>
        </p:spPr>
        <p:txBody>
          <a:bodyPr anchorCtr="0" anchor="t" bIns="45700" lIns="91425" spcFirstLastPara="1" rIns="91425" wrap="square" tIns="45700">
            <a:noAutofit/>
          </a:bodyPr>
          <a:lstStyle/>
          <a:p>
            <a:pPr indent="0" lvl="0" marL="0" marR="0" rtl="0" algn="ctr">
              <a:lnSpc>
                <a:spcPct val="124983"/>
              </a:lnSpc>
              <a:spcBef>
                <a:spcPts val="0"/>
              </a:spcBef>
              <a:spcAft>
                <a:spcPts val="0"/>
              </a:spcAft>
              <a:buClr>
                <a:srgbClr val="443728"/>
              </a:buClr>
              <a:buSzPts val="3062"/>
              <a:buFont typeface="Crimson Pro"/>
              <a:buNone/>
            </a:pPr>
            <a:r>
              <a:rPr b="1" lang="en-US" sz="3062">
                <a:solidFill>
                  <a:srgbClr val="443728"/>
                </a:solidFill>
                <a:latin typeface="Crimson Pro"/>
                <a:ea typeface="Crimson Pro"/>
                <a:cs typeface="Crimson Pro"/>
                <a:sym typeface="Crimson Pro"/>
              </a:rPr>
              <a:t>Environmental Concerns and Regulations</a:t>
            </a:r>
            <a:endParaRPr sz="3062">
              <a:solidFill>
                <a:schemeClr val="dk1"/>
              </a:solidFill>
              <a:latin typeface="Calibri"/>
              <a:ea typeface="Calibri"/>
              <a:cs typeface="Calibri"/>
              <a:sym typeface="Calibri"/>
            </a:endParaRPr>
          </a:p>
        </p:txBody>
      </p:sp>
      <p:sp>
        <p:nvSpPr>
          <p:cNvPr id="132" name="Google Shape;132;p13"/>
          <p:cNvSpPr/>
          <p:nvPr/>
        </p:nvSpPr>
        <p:spPr>
          <a:xfrm>
            <a:off x="1807850" y="1762825"/>
            <a:ext cx="952500" cy="1339200"/>
          </a:xfrm>
          <a:prstGeom prst="roundRect">
            <a:avLst>
              <a:gd fmla="val 7579" name="adj"/>
            </a:avLst>
          </a:prstGeom>
          <a:solidFill>
            <a:srgbClr val="EBE2E0"/>
          </a:solidFill>
          <a:ln cap="flat" cmpd="sng" w="9525">
            <a:solidFill>
              <a:srgbClr val="D1C8C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3" name="Google Shape;133;p13"/>
          <p:cNvSpPr/>
          <p:nvPr/>
        </p:nvSpPr>
        <p:spPr>
          <a:xfrm>
            <a:off x="2055366" y="2250491"/>
            <a:ext cx="110400" cy="363900"/>
          </a:xfrm>
          <a:prstGeom prst="rect">
            <a:avLst/>
          </a:prstGeom>
          <a:noFill/>
          <a:ln>
            <a:noFill/>
          </a:ln>
        </p:spPr>
        <p:txBody>
          <a:bodyPr anchorCtr="0" anchor="t" bIns="45700" lIns="91425" spcFirstLastPara="1" rIns="91425" wrap="square" tIns="45700">
            <a:noAutofit/>
          </a:bodyPr>
          <a:lstStyle/>
          <a:p>
            <a:pPr indent="0" lvl="0" marL="0" marR="0" rtl="0" algn="ctr">
              <a:lnSpc>
                <a:spcPct val="159960"/>
              </a:lnSpc>
              <a:spcBef>
                <a:spcPts val="0"/>
              </a:spcBef>
              <a:spcAft>
                <a:spcPts val="0"/>
              </a:spcAft>
              <a:buClr>
                <a:srgbClr val="443728"/>
              </a:buClr>
              <a:buSzPts val="1531"/>
              <a:buFont typeface="Crimson Pro"/>
              <a:buNone/>
            </a:pPr>
            <a:r>
              <a:rPr b="1" lang="en-US" sz="1531">
                <a:solidFill>
                  <a:srgbClr val="443728"/>
                </a:solidFill>
                <a:latin typeface="Crimson Pro"/>
                <a:ea typeface="Crimson Pro"/>
                <a:cs typeface="Crimson Pro"/>
                <a:sym typeface="Crimson Pro"/>
              </a:rPr>
              <a:t>1</a:t>
            </a:r>
            <a:endParaRPr sz="1531">
              <a:solidFill>
                <a:schemeClr val="dk1"/>
              </a:solidFill>
              <a:latin typeface="Calibri"/>
              <a:ea typeface="Calibri"/>
              <a:cs typeface="Calibri"/>
              <a:sym typeface="Calibri"/>
            </a:endParaRPr>
          </a:p>
        </p:txBody>
      </p:sp>
      <p:sp>
        <p:nvSpPr>
          <p:cNvPr id="134" name="Google Shape;134;p13"/>
          <p:cNvSpPr/>
          <p:nvPr/>
        </p:nvSpPr>
        <p:spPr>
          <a:xfrm>
            <a:off x="2947501" y="1944779"/>
            <a:ext cx="3066000" cy="393600"/>
          </a:xfrm>
          <a:prstGeom prst="rect">
            <a:avLst/>
          </a:prstGeom>
          <a:noFill/>
          <a:ln>
            <a:noFill/>
          </a:ln>
        </p:spPr>
        <p:txBody>
          <a:bodyPr anchorCtr="0" anchor="t" bIns="45700" lIns="91425" spcFirstLastPara="1" rIns="91425" wrap="square" tIns="45700">
            <a:noAutofit/>
          </a:bodyPr>
          <a:lstStyle/>
          <a:p>
            <a:pPr indent="0" lvl="0" marL="0" marR="0" rtl="0" algn="l">
              <a:lnSpc>
                <a:spcPct val="125016"/>
              </a:lnSpc>
              <a:spcBef>
                <a:spcPts val="0"/>
              </a:spcBef>
              <a:spcAft>
                <a:spcPts val="0"/>
              </a:spcAft>
              <a:buClr>
                <a:srgbClr val="443728"/>
              </a:buClr>
              <a:buSzPts val="1531"/>
              <a:buFont typeface="Crimson Pro"/>
              <a:buNone/>
            </a:pPr>
            <a:r>
              <a:rPr b="1" lang="en-US" sz="1731">
                <a:solidFill>
                  <a:srgbClr val="443728"/>
                </a:solidFill>
                <a:latin typeface="Crimson Pro"/>
                <a:ea typeface="Crimson Pro"/>
                <a:cs typeface="Crimson Pro"/>
                <a:sym typeface="Crimson Pro"/>
              </a:rPr>
              <a:t>Bioaccumulation</a:t>
            </a:r>
            <a:endParaRPr sz="1731">
              <a:solidFill>
                <a:schemeClr val="dk1"/>
              </a:solidFill>
              <a:latin typeface="Calibri"/>
              <a:ea typeface="Calibri"/>
              <a:cs typeface="Calibri"/>
              <a:sym typeface="Calibri"/>
            </a:endParaRPr>
          </a:p>
        </p:txBody>
      </p:sp>
      <p:sp>
        <p:nvSpPr>
          <p:cNvPr id="135" name="Google Shape;135;p13"/>
          <p:cNvSpPr/>
          <p:nvPr/>
        </p:nvSpPr>
        <p:spPr>
          <a:xfrm>
            <a:off x="2947493" y="2474621"/>
            <a:ext cx="9337800" cy="582000"/>
          </a:xfrm>
          <a:prstGeom prst="rect">
            <a:avLst/>
          </a:prstGeom>
          <a:noFill/>
          <a:ln>
            <a:noFill/>
          </a:ln>
        </p:spPr>
        <p:txBody>
          <a:bodyPr anchorCtr="0" anchor="t" bIns="45700" lIns="91425" spcFirstLastPara="1" rIns="91425" wrap="square" tIns="45700">
            <a:noAutofit/>
          </a:bodyPr>
          <a:lstStyle/>
          <a:p>
            <a:pPr indent="0" lvl="0" marL="0" marR="0" rtl="0" algn="l">
              <a:lnSpc>
                <a:spcPct val="160000"/>
              </a:lnSpc>
              <a:spcBef>
                <a:spcPts val="0"/>
              </a:spcBef>
              <a:spcAft>
                <a:spcPts val="0"/>
              </a:spcAft>
              <a:buClr>
                <a:srgbClr val="443728"/>
              </a:buClr>
              <a:buSzPts val="1225"/>
              <a:buFont typeface="Open Sans"/>
              <a:buNone/>
            </a:pPr>
            <a:r>
              <a:rPr lang="en-US" sz="1525">
                <a:solidFill>
                  <a:srgbClr val="443728"/>
                </a:solidFill>
                <a:latin typeface="Open Sans"/>
                <a:ea typeface="Open Sans"/>
                <a:cs typeface="Open Sans"/>
                <a:sym typeface="Open Sans"/>
              </a:rPr>
              <a:t>DDT's tendency to accumulate in the fatty tissues of living organisms, magnifying up the food chain.</a:t>
            </a:r>
            <a:endParaRPr sz="1525">
              <a:solidFill>
                <a:schemeClr val="dk1"/>
              </a:solidFill>
              <a:latin typeface="Calibri"/>
              <a:ea typeface="Calibri"/>
              <a:cs typeface="Calibri"/>
              <a:sym typeface="Calibri"/>
            </a:endParaRPr>
          </a:p>
        </p:txBody>
      </p:sp>
      <p:sp>
        <p:nvSpPr>
          <p:cNvPr id="136" name="Google Shape;136;p13"/>
          <p:cNvSpPr/>
          <p:nvPr/>
        </p:nvSpPr>
        <p:spPr>
          <a:xfrm flipH="1" rot="10800000">
            <a:off x="3740875" y="3100699"/>
            <a:ext cx="8217300" cy="16800"/>
          </a:xfrm>
          <a:prstGeom prst="roundRect">
            <a:avLst>
              <a:gd fmla="val 0" name="adj"/>
            </a:avLst>
          </a:prstGeom>
          <a:solidFill>
            <a:srgbClr val="D1C8C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 name="Google Shape;137;p13"/>
          <p:cNvSpPr/>
          <p:nvPr/>
        </p:nvSpPr>
        <p:spPr>
          <a:xfrm>
            <a:off x="1807850" y="3192960"/>
            <a:ext cx="1813200" cy="1339200"/>
          </a:xfrm>
          <a:prstGeom prst="roundRect">
            <a:avLst>
              <a:gd fmla="val 6115" name="adj"/>
            </a:avLst>
          </a:prstGeom>
          <a:solidFill>
            <a:srgbClr val="EBE2E0"/>
          </a:solidFill>
          <a:ln cap="flat" cmpd="sng" w="9525">
            <a:solidFill>
              <a:srgbClr val="D1C8C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 name="Google Shape;138;p13"/>
          <p:cNvSpPr/>
          <p:nvPr/>
        </p:nvSpPr>
        <p:spPr>
          <a:xfrm>
            <a:off x="2055366" y="3680615"/>
            <a:ext cx="150300" cy="363900"/>
          </a:xfrm>
          <a:prstGeom prst="rect">
            <a:avLst/>
          </a:prstGeom>
          <a:noFill/>
          <a:ln>
            <a:noFill/>
          </a:ln>
        </p:spPr>
        <p:txBody>
          <a:bodyPr anchorCtr="0" anchor="t" bIns="45700" lIns="91425" spcFirstLastPara="1" rIns="91425" wrap="square" tIns="45700">
            <a:noAutofit/>
          </a:bodyPr>
          <a:lstStyle/>
          <a:p>
            <a:pPr indent="0" lvl="0" marL="0" marR="0" rtl="0" algn="ctr">
              <a:lnSpc>
                <a:spcPct val="159960"/>
              </a:lnSpc>
              <a:spcBef>
                <a:spcPts val="0"/>
              </a:spcBef>
              <a:spcAft>
                <a:spcPts val="0"/>
              </a:spcAft>
              <a:buClr>
                <a:srgbClr val="443728"/>
              </a:buClr>
              <a:buSzPts val="1531"/>
              <a:buFont typeface="Crimson Pro"/>
              <a:buNone/>
            </a:pPr>
            <a:r>
              <a:rPr b="1" lang="en-US" sz="1531">
                <a:solidFill>
                  <a:srgbClr val="443728"/>
                </a:solidFill>
                <a:latin typeface="Crimson Pro"/>
                <a:ea typeface="Crimson Pro"/>
                <a:cs typeface="Crimson Pro"/>
                <a:sym typeface="Crimson Pro"/>
              </a:rPr>
              <a:t>2</a:t>
            </a:r>
            <a:endParaRPr sz="1531">
              <a:solidFill>
                <a:schemeClr val="dk1"/>
              </a:solidFill>
              <a:latin typeface="Calibri"/>
              <a:ea typeface="Calibri"/>
              <a:cs typeface="Calibri"/>
              <a:sym typeface="Calibri"/>
            </a:endParaRPr>
          </a:p>
        </p:txBody>
      </p:sp>
      <p:sp>
        <p:nvSpPr>
          <p:cNvPr id="139" name="Google Shape;139;p13"/>
          <p:cNvSpPr/>
          <p:nvPr/>
        </p:nvSpPr>
        <p:spPr>
          <a:xfrm>
            <a:off x="3950896" y="3374875"/>
            <a:ext cx="1951200" cy="284100"/>
          </a:xfrm>
          <a:prstGeom prst="rect">
            <a:avLst/>
          </a:prstGeom>
          <a:noFill/>
          <a:ln>
            <a:noFill/>
          </a:ln>
        </p:spPr>
        <p:txBody>
          <a:bodyPr anchorCtr="0" anchor="t" bIns="45700" lIns="91425" spcFirstLastPara="1" rIns="91425" wrap="square" tIns="45700">
            <a:noAutofit/>
          </a:bodyPr>
          <a:lstStyle/>
          <a:p>
            <a:pPr indent="0" lvl="0" marL="0" marR="0" rtl="0" algn="l">
              <a:lnSpc>
                <a:spcPct val="125016"/>
              </a:lnSpc>
              <a:spcBef>
                <a:spcPts val="0"/>
              </a:spcBef>
              <a:spcAft>
                <a:spcPts val="0"/>
              </a:spcAft>
              <a:buClr>
                <a:srgbClr val="443728"/>
              </a:buClr>
              <a:buSzPts val="1531"/>
              <a:buFont typeface="Crimson Pro"/>
              <a:buNone/>
            </a:pPr>
            <a:r>
              <a:rPr b="1" lang="en-US" sz="1731">
                <a:solidFill>
                  <a:srgbClr val="443728"/>
                </a:solidFill>
                <a:latin typeface="Crimson Pro"/>
                <a:ea typeface="Crimson Pro"/>
                <a:cs typeface="Crimson Pro"/>
                <a:sym typeface="Crimson Pro"/>
              </a:rPr>
              <a:t>Persistence</a:t>
            </a:r>
            <a:endParaRPr sz="1731">
              <a:solidFill>
                <a:schemeClr val="dk1"/>
              </a:solidFill>
              <a:latin typeface="Calibri"/>
              <a:ea typeface="Calibri"/>
              <a:cs typeface="Calibri"/>
              <a:sym typeface="Calibri"/>
            </a:endParaRPr>
          </a:p>
        </p:txBody>
      </p:sp>
      <p:sp>
        <p:nvSpPr>
          <p:cNvPr id="140" name="Google Shape;140;p13"/>
          <p:cNvSpPr/>
          <p:nvPr/>
        </p:nvSpPr>
        <p:spPr>
          <a:xfrm>
            <a:off x="4021964" y="3795491"/>
            <a:ext cx="7936200" cy="582000"/>
          </a:xfrm>
          <a:prstGeom prst="rect">
            <a:avLst/>
          </a:prstGeom>
          <a:noFill/>
          <a:ln>
            <a:noFill/>
          </a:ln>
        </p:spPr>
        <p:txBody>
          <a:bodyPr anchorCtr="0" anchor="t" bIns="45700" lIns="91425" spcFirstLastPara="1" rIns="91425" wrap="square" tIns="45700">
            <a:noAutofit/>
          </a:bodyPr>
          <a:lstStyle/>
          <a:p>
            <a:pPr indent="0" lvl="0" marL="0" marR="0" rtl="0" algn="l">
              <a:lnSpc>
                <a:spcPct val="160000"/>
              </a:lnSpc>
              <a:spcBef>
                <a:spcPts val="0"/>
              </a:spcBef>
              <a:spcAft>
                <a:spcPts val="0"/>
              </a:spcAft>
              <a:buClr>
                <a:srgbClr val="443728"/>
              </a:buClr>
              <a:buSzPts val="1225"/>
              <a:buFont typeface="Open Sans"/>
              <a:buNone/>
            </a:pPr>
            <a:r>
              <a:rPr lang="en-US" sz="1525">
                <a:solidFill>
                  <a:srgbClr val="443728"/>
                </a:solidFill>
                <a:latin typeface="Open Sans"/>
                <a:ea typeface="Open Sans"/>
                <a:cs typeface="Open Sans"/>
                <a:sym typeface="Open Sans"/>
              </a:rPr>
              <a:t>DDT's long half-life, remaining in the environment for years after application.</a:t>
            </a:r>
            <a:endParaRPr sz="1525">
              <a:solidFill>
                <a:schemeClr val="dk1"/>
              </a:solidFill>
              <a:latin typeface="Calibri"/>
              <a:ea typeface="Calibri"/>
              <a:cs typeface="Calibri"/>
              <a:sym typeface="Calibri"/>
            </a:endParaRPr>
          </a:p>
        </p:txBody>
      </p:sp>
      <p:sp>
        <p:nvSpPr>
          <p:cNvPr id="141" name="Google Shape;141;p13"/>
          <p:cNvSpPr/>
          <p:nvPr/>
        </p:nvSpPr>
        <p:spPr>
          <a:xfrm>
            <a:off x="4621725" y="4602975"/>
            <a:ext cx="7180200" cy="16800"/>
          </a:xfrm>
          <a:prstGeom prst="roundRect">
            <a:avLst>
              <a:gd fmla="val 450462" name="adj"/>
            </a:avLst>
          </a:prstGeom>
          <a:solidFill>
            <a:srgbClr val="D1C8C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 name="Google Shape;142;p13"/>
          <p:cNvSpPr/>
          <p:nvPr/>
        </p:nvSpPr>
        <p:spPr>
          <a:xfrm>
            <a:off x="1807850" y="4623065"/>
            <a:ext cx="2743800" cy="1339200"/>
          </a:xfrm>
          <a:prstGeom prst="roundRect">
            <a:avLst>
              <a:gd fmla="val 6115" name="adj"/>
            </a:avLst>
          </a:prstGeom>
          <a:solidFill>
            <a:srgbClr val="EBE2E0"/>
          </a:solidFill>
          <a:ln cap="flat" cmpd="sng" w="9525">
            <a:solidFill>
              <a:srgbClr val="D1C8C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 name="Google Shape;143;p13"/>
          <p:cNvSpPr/>
          <p:nvPr/>
        </p:nvSpPr>
        <p:spPr>
          <a:xfrm>
            <a:off x="2055366" y="5110740"/>
            <a:ext cx="144000" cy="363900"/>
          </a:xfrm>
          <a:prstGeom prst="rect">
            <a:avLst/>
          </a:prstGeom>
          <a:noFill/>
          <a:ln>
            <a:noFill/>
          </a:ln>
        </p:spPr>
        <p:txBody>
          <a:bodyPr anchorCtr="0" anchor="t" bIns="45700" lIns="91425" spcFirstLastPara="1" rIns="91425" wrap="square" tIns="45700">
            <a:noAutofit/>
          </a:bodyPr>
          <a:lstStyle/>
          <a:p>
            <a:pPr indent="0" lvl="0" marL="0" marR="0" rtl="0" algn="ctr">
              <a:lnSpc>
                <a:spcPct val="159960"/>
              </a:lnSpc>
              <a:spcBef>
                <a:spcPts val="0"/>
              </a:spcBef>
              <a:spcAft>
                <a:spcPts val="0"/>
              </a:spcAft>
              <a:buClr>
                <a:srgbClr val="443728"/>
              </a:buClr>
              <a:buSzPts val="1531"/>
              <a:buFont typeface="Crimson Pro"/>
              <a:buNone/>
            </a:pPr>
            <a:r>
              <a:rPr b="1" lang="en-US" sz="1531">
                <a:solidFill>
                  <a:srgbClr val="443728"/>
                </a:solidFill>
                <a:latin typeface="Crimson Pro"/>
                <a:ea typeface="Crimson Pro"/>
                <a:cs typeface="Crimson Pro"/>
                <a:sym typeface="Crimson Pro"/>
              </a:rPr>
              <a:t>3</a:t>
            </a:r>
            <a:endParaRPr sz="1531">
              <a:solidFill>
                <a:schemeClr val="dk1"/>
              </a:solidFill>
              <a:latin typeface="Calibri"/>
              <a:ea typeface="Calibri"/>
              <a:cs typeface="Calibri"/>
              <a:sym typeface="Calibri"/>
            </a:endParaRPr>
          </a:p>
        </p:txBody>
      </p:sp>
      <p:sp>
        <p:nvSpPr>
          <p:cNvPr id="144" name="Google Shape;144;p13"/>
          <p:cNvSpPr/>
          <p:nvPr/>
        </p:nvSpPr>
        <p:spPr>
          <a:xfrm>
            <a:off x="4846630" y="4674663"/>
            <a:ext cx="2949900" cy="284100"/>
          </a:xfrm>
          <a:prstGeom prst="rect">
            <a:avLst/>
          </a:prstGeom>
          <a:noFill/>
          <a:ln>
            <a:noFill/>
          </a:ln>
        </p:spPr>
        <p:txBody>
          <a:bodyPr anchorCtr="0" anchor="t" bIns="45700" lIns="91425" spcFirstLastPara="1" rIns="91425" wrap="square" tIns="45700">
            <a:noAutofit/>
          </a:bodyPr>
          <a:lstStyle/>
          <a:p>
            <a:pPr indent="0" lvl="0" marL="0" marR="0" rtl="0" algn="l">
              <a:lnSpc>
                <a:spcPct val="125016"/>
              </a:lnSpc>
              <a:spcBef>
                <a:spcPts val="0"/>
              </a:spcBef>
              <a:spcAft>
                <a:spcPts val="0"/>
              </a:spcAft>
              <a:buClr>
                <a:srgbClr val="443728"/>
              </a:buClr>
              <a:buSzPts val="1531"/>
              <a:buFont typeface="Crimson Pro"/>
              <a:buNone/>
            </a:pPr>
            <a:r>
              <a:rPr b="1" lang="en-US" sz="1731">
                <a:solidFill>
                  <a:srgbClr val="443728"/>
                </a:solidFill>
                <a:latin typeface="Crimson Pro"/>
                <a:ea typeface="Crimson Pro"/>
                <a:cs typeface="Crimson Pro"/>
                <a:sym typeface="Crimson Pro"/>
              </a:rPr>
              <a:t>Toxicity</a:t>
            </a:r>
            <a:endParaRPr sz="1731">
              <a:solidFill>
                <a:schemeClr val="dk1"/>
              </a:solidFill>
              <a:latin typeface="Calibri"/>
              <a:ea typeface="Calibri"/>
              <a:cs typeface="Calibri"/>
              <a:sym typeface="Calibri"/>
            </a:endParaRPr>
          </a:p>
        </p:txBody>
      </p:sp>
      <p:sp>
        <p:nvSpPr>
          <p:cNvPr id="145" name="Google Shape;145;p13"/>
          <p:cNvSpPr/>
          <p:nvPr/>
        </p:nvSpPr>
        <p:spPr>
          <a:xfrm>
            <a:off x="4846625" y="5095609"/>
            <a:ext cx="7936200" cy="582000"/>
          </a:xfrm>
          <a:prstGeom prst="rect">
            <a:avLst/>
          </a:prstGeom>
          <a:noFill/>
          <a:ln>
            <a:noFill/>
          </a:ln>
        </p:spPr>
        <p:txBody>
          <a:bodyPr anchorCtr="0" anchor="t" bIns="45700" lIns="91425" spcFirstLastPara="1" rIns="91425" wrap="square" tIns="45700">
            <a:noAutofit/>
          </a:bodyPr>
          <a:lstStyle/>
          <a:p>
            <a:pPr indent="0" lvl="0" marL="0" marR="0" rtl="0" algn="l">
              <a:lnSpc>
                <a:spcPct val="160000"/>
              </a:lnSpc>
              <a:spcBef>
                <a:spcPts val="0"/>
              </a:spcBef>
              <a:spcAft>
                <a:spcPts val="0"/>
              </a:spcAft>
              <a:buClr>
                <a:srgbClr val="443728"/>
              </a:buClr>
              <a:buSzPts val="1225"/>
              <a:buFont typeface="Open Sans"/>
              <a:buNone/>
            </a:pPr>
            <a:r>
              <a:rPr lang="en-US" sz="1625">
                <a:solidFill>
                  <a:srgbClr val="443728"/>
                </a:solidFill>
                <a:latin typeface="Open Sans"/>
                <a:ea typeface="Open Sans"/>
                <a:cs typeface="Open Sans"/>
                <a:sym typeface="Open Sans"/>
              </a:rPr>
              <a:t>DDT's harmful effects on wildlife, particularly birds, causing eggshell thinning and population declines.</a:t>
            </a:r>
            <a:endParaRPr sz="1625">
              <a:solidFill>
                <a:schemeClr val="dk1"/>
              </a:solidFill>
              <a:latin typeface="Calibri"/>
              <a:ea typeface="Calibri"/>
              <a:cs typeface="Calibri"/>
              <a:sym typeface="Calibri"/>
            </a:endParaRPr>
          </a:p>
        </p:txBody>
      </p:sp>
      <p:sp>
        <p:nvSpPr>
          <p:cNvPr id="146" name="Google Shape;146;p13"/>
          <p:cNvSpPr/>
          <p:nvPr/>
        </p:nvSpPr>
        <p:spPr>
          <a:xfrm>
            <a:off x="5629475" y="6088985"/>
            <a:ext cx="6370500" cy="15600"/>
          </a:xfrm>
          <a:prstGeom prst="roundRect">
            <a:avLst>
              <a:gd fmla="val 450462" name="adj"/>
            </a:avLst>
          </a:prstGeom>
          <a:solidFill>
            <a:srgbClr val="D1C8C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 name="Google Shape;147;p13"/>
          <p:cNvSpPr/>
          <p:nvPr/>
        </p:nvSpPr>
        <p:spPr>
          <a:xfrm>
            <a:off x="1807850" y="6053200"/>
            <a:ext cx="3738000" cy="1339200"/>
          </a:xfrm>
          <a:prstGeom prst="roundRect">
            <a:avLst>
              <a:gd fmla="val 6115" name="adj"/>
            </a:avLst>
          </a:prstGeom>
          <a:solidFill>
            <a:srgbClr val="EBE2E0"/>
          </a:solidFill>
          <a:ln cap="flat" cmpd="sng" w="9525">
            <a:solidFill>
              <a:srgbClr val="D1C8C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 name="Google Shape;148;p13"/>
          <p:cNvSpPr/>
          <p:nvPr/>
        </p:nvSpPr>
        <p:spPr>
          <a:xfrm>
            <a:off x="2055366" y="6540865"/>
            <a:ext cx="159000" cy="363900"/>
          </a:xfrm>
          <a:prstGeom prst="rect">
            <a:avLst/>
          </a:prstGeom>
          <a:noFill/>
          <a:ln>
            <a:noFill/>
          </a:ln>
        </p:spPr>
        <p:txBody>
          <a:bodyPr anchorCtr="0" anchor="t" bIns="45700" lIns="91425" spcFirstLastPara="1" rIns="91425" wrap="square" tIns="45700">
            <a:noAutofit/>
          </a:bodyPr>
          <a:lstStyle/>
          <a:p>
            <a:pPr indent="0" lvl="0" marL="0" marR="0" rtl="0" algn="ctr">
              <a:lnSpc>
                <a:spcPct val="159960"/>
              </a:lnSpc>
              <a:spcBef>
                <a:spcPts val="0"/>
              </a:spcBef>
              <a:spcAft>
                <a:spcPts val="0"/>
              </a:spcAft>
              <a:buClr>
                <a:srgbClr val="443728"/>
              </a:buClr>
              <a:buSzPts val="1531"/>
              <a:buFont typeface="Crimson Pro"/>
              <a:buNone/>
            </a:pPr>
            <a:r>
              <a:rPr b="1" lang="en-US" sz="1531">
                <a:solidFill>
                  <a:srgbClr val="443728"/>
                </a:solidFill>
                <a:latin typeface="Crimson Pro"/>
                <a:ea typeface="Crimson Pro"/>
                <a:cs typeface="Crimson Pro"/>
                <a:sym typeface="Crimson Pro"/>
              </a:rPr>
              <a:t>4</a:t>
            </a:r>
            <a:endParaRPr sz="1531">
              <a:solidFill>
                <a:schemeClr val="dk1"/>
              </a:solidFill>
              <a:latin typeface="Calibri"/>
              <a:ea typeface="Calibri"/>
              <a:cs typeface="Calibri"/>
              <a:sym typeface="Calibri"/>
            </a:endParaRPr>
          </a:p>
        </p:txBody>
      </p:sp>
      <p:sp>
        <p:nvSpPr>
          <p:cNvPr id="149" name="Google Shape;149;p13"/>
          <p:cNvSpPr/>
          <p:nvPr/>
        </p:nvSpPr>
        <p:spPr>
          <a:xfrm>
            <a:off x="5840252" y="6124253"/>
            <a:ext cx="2949900" cy="284100"/>
          </a:xfrm>
          <a:prstGeom prst="rect">
            <a:avLst/>
          </a:prstGeom>
          <a:noFill/>
          <a:ln>
            <a:noFill/>
          </a:ln>
        </p:spPr>
        <p:txBody>
          <a:bodyPr anchorCtr="0" anchor="t" bIns="45700" lIns="91425" spcFirstLastPara="1" rIns="91425" wrap="square" tIns="45700">
            <a:noAutofit/>
          </a:bodyPr>
          <a:lstStyle/>
          <a:p>
            <a:pPr indent="0" lvl="0" marL="0" marR="0" rtl="0" algn="l">
              <a:lnSpc>
                <a:spcPct val="125016"/>
              </a:lnSpc>
              <a:spcBef>
                <a:spcPts val="0"/>
              </a:spcBef>
              <a:spcAft>
                <a:spcPts val="0"/>
              </a:spcAft>
              <a:buClr>
                <a:srgbClr val="443728"/>
              </a:buClr>
              <a:buSzPts val="1531"/>
              <a:buFont typeface="Crimson Pro"/>
              <a:buNone/>
            </a:pPr>
            <a:r>
              <a:rPr b="1" lang="en-US" sz="1731">
                <a:solidFill>
                  <a:srgbClr val="443728"/>
                </a:solidFill>
                <a:latin typeface="Crimson Pro"/>
                <a:ea typeface="Crimson Pro"/>
                <a:cs typeface="Crimson Pro"/>
                <a:sym typeface="Crimson Pro"/>
              </a:rPr>
              <a:t>Regulations</a:t>
            </a:r>
            <a:endParaRPr sz="1731">
              <a:solidFill>
                <a:schemeClr val="dk1"/>
              </a:solidFill>
              <a:latin typeface="Calibri"/>
              <a:ea typeface="Calibri"/>
              <a:cs typeface="Calibri"/>
              <a:sym typeface="Calibri"/>
            </a:endParaRPr>
          </a:p>
        </p:txBody>
      </p:sp>
      <p:sp>
        <p:nvSpPr>
          <p:cNvPr id="150" name="Google Shape;150;p13"/>
          <p:cNvSpPr/>
          <p:nvPr/>
        </p:nvSpPr>
        <p:spPr>
          <a:xfrm>
            <a:off x="5840250" y="6515945"/>
            <a:ext cx="6370500" cy="582000"/>
          </a:xfrm>
          <a:prstGeom prst="rect">
            <a:avLst/>
          </a:prstGeom>
          <a:noFill/>
          <a:ln>
            <a:noFill/>
          </a:ln>
        </p:spPr>
        <p:txBody>
          <a:bodyPr anchorCtr="0" anchor="t" bIns="45700" lIns="91425" spcFirstLastPara="1" rIns="91425" wrap="square" tIns="45700">
            <a:noAutofit/>
          </a:bodyPr>
          <a:lstStyle/>
          <a:p>
            <a:pPr indent="0" lvl="0" marL="0" marR="0" rtl="0" algn="l">
              <a:lnSpc>
                <a:spcPct val="160000"/>
              </a:lnSpc>
              <a:spcBef>
                <a:spcPts val="0"/>
              </a:spcBef>
              <a:spcAft>
                <a:spcPts val="0"/>
              </a:spcAft>
              <a:buClr>
                <a:srgbClr val="443728"/>
              </a:buClr>
              <a:buSzPts val="1225"/>
              <a:buFont typeface="Open Sans"/>
              <a:buNone/>
            </a:pPr>
            <a:r>
              <a:rPr lang="en-US" sz="1625">
                <a:solidFill>
                  <a:srgbClr val="443728"/>
                </a:solidFill>
                <a:latin typeface="Open Sans"/>
                <a:ea typeface="Open Sans"/>
                <a:cs typeface="Open Sans"/>
                <a:sym typeface="Open Sans"/>
              </a:rPr>
              <a:t>The banning of DDT in many countries due to environmental concerns.</a:t>
            </a:r>
            <a:endParaRPr sz="1625">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4"/>
          <p:cNvSpPr/>
          <p:nvPr/>
        </p:nvSpPr>
        <p:spPr>
          <a:xfrm>
            <a:off x="0" y="0"/>
            <a:ext cx="14630400" cy="8229600"/>
          </a:xfrm>
          <a:prstGeom prst="rect">
            <a:avLst/>
          </a:prstGeom>
          <a:solidFill>
            <a:srgbClr val="F7EDE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 name="Google Shape;157;p14"/>
          <p:cNvSpPr/>
          <p:nvPr/>
        </p:nvSpPr>
        <p:spPr>
          <a:xfrm>
            <a:off x="0" y="0"/>
            <a:ext cx="14630400" cy="8229600"/>
          </a:xfrm>
          <a:prstGeom prst="rect">
            <a:avLst/>
          </a:prstGeom>
          <a:solidFill>
            <a:srgbClr val="FFFCF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preencoded.png" id="158" name="Google Shape;158;p14"/>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59" name="Google Shape;159;p14"/>
          <p:cNvSpPr/>
          <p:nvPr/>
        </p:nvSpPr>
        <p:spPr>
          <a:xfrm>
            <a:off x="877967" y="165414"/>
            <a:ext cx="3888600" cy="486000"/>
          </a:xfrm>
          <a:prstGeom prst="rect">
            <a:avLst/>
          </a:prstGeom>
          <a:noFill/>
          <a:ln>
            <a:noFill/>
          </a:ln>
        </p:spPr>
        <p:txBody>
          <a:bodyPr anchorCtr="0" anchor="t" bIns="45700" lIns="91425" spcFirstLastPara="1" rIns="91425" wrap="square" tIns="45700">
            <a:noAutofit/>
          </a:bodyPr>
          <a:lstStyle/>
          <a:p>
            <a:pPr indent="0" lvl="0" marL="0" marR="0" rtl="0" algn="l">
              <a:lnSpc>
                <a:spcPct val="124983"/>
              </a:lnSpc>
              <a:spcBef>
                <a:spcPts val="0"/>
              </a:spcBef>
              <a:spcAft>
                <a:spcPts val="0"/>
              </a:spcAft>
              <a:buClr>
                <a:srgbClr val="443728"/>
              </a:buClr>
              <a:buSzPts val="3062"/>
              <a:buFont typeface="Crimson Pro"/>
              <a:buNone/>
            </a:pPr>
            <a:r>
              <a:rPr b="1" lang="en-US" sz="3262">
                <a:solidFill>
                  <a:srgbClr val="443728"/>
                </a:solidFill>
                <a:latin typeface="Crimson Pro"/>
                <a:ea typeface="Crimson Pro"/>
                <a:cs typeface="Crimson Pro"/>
                <a:sym typeface="Crimson Pro"/>
              </a:rPr>
              <a:t>Alternatives to DDT</a:t>
            </a:r>
            <a:endParaRPr sz="3262">
              <a:solidFill>
                <a:schemeClr val="dk1"/>
              </a:solidFill>
              <a:latin typeface="Calibri"/>
              <a:ea typeface="Calibri"/>
              <a:cs typeface="Calibri"/>
              <a:sym typeface="Calibri"/>
            </a:endParaRPr>
          </a:p>
        </p:txBody>
      </p:sp>
      <p:sp>
        <p:nvSpPr>
          <p:cNvPr id="160" name="Google Shape;160;p14"/>
          <p:cNvSpPr/>
          <p:nvPr/>
        </p:nvSpPr>
        <p:spPr>
          <a:xfrm>
            <a:off x="877975" y="1026836"/>
            <a:ext cx="7388100" cy="6540900"/>
          </a:xfrm>
          <a:prstGeom prst="rect">
            <a:avLst/>
          </a:prstGeom>
          <a:noFill/>
          <a:ln>
            <a:noFill/>
          </a:ln>
        </p:spPr>
        <p:txBody>
          <a:bodyPr anchorCtr="0" anchor="t" bIns="45700" lIns="91425" spcFirstLastPara="1" rIns="91425" wrap="square" tIns="45700">
            <a:noAutofit/>
          </a:bodyPr>
          <a:lstStyle/>
          <a:p>
            <a:pPr indent="0" lvl="0" marL="0" marR="0" rtl="0" algn="l">
              <a:lnSpc>
                <a:spcPct val="160000"/>
              </a:lnSpc>
              <a:spcBef>
                <a:spcPts val="0"/>
              </a:spcBef>
              <a:spcAft>
                <a:spcPts val="0"/>
              </a:spcAft>
              <a:buClr>
                <a:srgbClr val="443728"/>
              </a:buClr>
              <a:buSzPts val="1225"/>
              <a:buFont typeface="Open Sans"/>
              <a:buNone/>
            </a:pPr>
            <a:r>
              <a:rPr lang="en-US" sz="1500">
                <a:solidFill>
                  <a:srgbClr val="443728"/>
                </a:solidFill>
                <a:latin typeface="Open Sans"/>
                <a:ea typeface="Open Sans"/>
                <a:cs typeface="Open Sans"/>
                <a:sym typeface="Open Sans"/>
              </a:rPr>
              <a:t>R</a:t>
            </a:r>
            <a:r>
              <a:rPr lang="en-US" sz="1500">
                <a:solidFill>
                  <a:srgbClr val="443728"/>
                </a:solidFill>
                <a:latin typeface="Open Sans"/>
                <a:ea typeface="Open Sans"/>
                <a:cs typeface="Open Sans"/>
                <a:sym typeface="Open Sans"/>
              </a:rPr>
              <a:t>esearchers have focused on developing alternative insecticides that are more targeted, less persistent in the environment, and pose fewer risks to human health and ecosystems. </a:t>
            </a:r>
            <a:endParaRPr sz="1500">
              <a:solidFill>
                <a:srgbClr val="443728"/>
              </a:solidFill>
              <a:latin typeface="Open Sans"/>
              <a:ea typeface="Open Sans"/>
              <a:cs typeface="Open Sans"/>
              <a:sym typeface="Open Sans"/>
            </a:endParaRPr>
          </a:p>
          <a:p>
            <a:pPr indent="0" lvl="0" marL="0" marR="0" rtl="0" algn="l">
              <a:lnSpc>
                <a:spcPct val="160000"/>
              </a:lnSpc>
              <a:spcBef>
                <a:spcPts val="0"/>
              </a:spcBef>
              <a:spcAft>
                <a:spcPts val="0"/>
              </a:spcAft>
              <a:buClr>
                <a:srgbClr val="443728"/>
              </a:buClr>
              <a:buSzPts val="1225"/>
              <a:buFont typeface="Open Sans"/>
              <a:buNone/>
            </a:pPr>
            <a:r>
              <a:t/>
            </a:r>
            <a:endParaRPr sz="1500">
              <a:solidFill>
                <a:srgbClr val="443728"/>
              </a:solidFill>
              <a:latin typeface="Open Sans"/>
              <a:ea typeface="Open Sans"/>
              <a:cs typeface="Open Sans"/>
              <a:sym typeface="Open Sans"/>
            </a:endParaRPr>
          </a:p>
          <a:p>
            <a:pPr indent="-323850" lvl="0" marL="457200" marR="0" rtl="0" algn="l">
              <a:lnSpc>
                <a:spcPct val="160000"/>
              </a:lnSpc>
              <a:spcBef>
                <a:spcPts val="0"/>
              </a:spcBef>
              <a:spcAft>
                <a:spcPts val="0"/>
              </a:spcAft>
              <a:buClr>
                <a:srgbClr val="443728"/>
              </a:buClr>
              <a:buSzPts val="1500"/>
              <a:buFont typeface="Open Sans"/>
              <a:buChar char="●"/>
            </a:pPr>
            <a:r>
              <a:rPr lang="en-US" sz="1500">
                <a:solidFill>
                  <a:srgbClr val="443728"/>
                </a:solidFill>
                <a:latin typeface="Open Sans"/>
                <a:ea typeface="Open Sans"/>
                <a:cs typeface="Open Sans"/>
                <a:sym typeface="Open Sans"/>
              </a:rPr>
              <a:t>pyrethrin, a natural insecticide derived from chrysanthemum flowers. Pyrethrins  - less environmentally persistent  - lower toxicity to mammals </a:t>
            </a:r>
            <a:endParaRPr sz="1500">
              <a:solidFill>
                <a:srgbClr val="443728"/>
              </a:solidFill>
              <a:latin typeface="Open Sans"/>
              <a:ea typeface="Open Sans"/>
              <a:cs typeface="Open Sans"/>
              <a:sym typeface="Open Sans"/>
            </a:endParaRPr>
          </a:p>
          <a:p>
            <a:pPr indent="0" lvl="0" marL="457200" marR="0" rtl="0" algn="l">
              <a:lnSpc>
                <a:spcPct val="160000"/>
              </a:lnSpc>
              <a:spcBef>
                <a:spcPts val="0"/>
              </a:spcBef>
              <a:spcAft>
                <a:spcPts val="0"/>
              </a:spcAft>
              <a:buNone/>
            </a:pPr>
            <a:r>
              <a:rPr lang="en-US" sz="1500">
                <a:solidFill>
                  <a:srgbClr val="443728"/>
                </a:solidFill>
                <a:latin typeface="Open Sans"/>
                <a:ea typeface="Open Sans"/>
                <a:cs typeface="Open Sans"/>
                <a:sym typeface="Open Sans"/>
              </a:rPr>
              <a:t>pyrethroids, such as permethrin and deltamethrin, have also been widely adopted.</a:t>
            </a:r>
            <a:endParaRPr sz="1500">
              <a:solidFill>
                <a:srgbClr val="443728"/>
              </a:solidFill>
              <a:latin typeface="Open Sans"/>
              <a:ea typeface="Open Sans"/>
              <a:cs typeface="Open Sans"/>
              <a:sym typeface="Open Sans"/>
            </a:endParaRPr>
          </a:p>
          <a:p>
            <a:pPr indent="0" lvl="0" marL="0" marR="0" rtl="0" algn="l">
              <a:lnSpc>
                <a:spcPct val="160000"/>
              </a:lnSpc>
              <a:spcBef>
                <a:spcPts val="0"/>
              </a:spcBef>
              <a:spcAft>
                <a:spcPts val="0"/>
              </a:spcAft>
              <a:buNone/>
            </a:pPr>
            <a:r>
              <a:t/>
            </a:r>
            <a:endParaRPr sz="1500">
              <a:solidFill>
                <a:srgbClr val="443728"/>
              </a:solidFill>
              <a:latin typeface="Open Sans"/>
              <a:ea typeface="Open Sans"/>
              <a:cs typeface="Open Sans"/>
              <a:sym typeface="Open Sans"/>
            </a:endParaRPr>
          </a:p>
          <a:p>
            <a:pPr indent="-323850" lvl="0" marL="457200" rtl="0" algn="l">
              <a:lnSpc>
                <a:spcPct val="160000"/>
              </a:lnSpc>
              <a:spcBef>
                <a:spcPts val="0"/>
              </a:spcBef>
              <a:spcAft>
                <a:spcPts val="0"/>
              </a:spcAft>
              <a:buClr>
                <a:srgbClr val="443728"/>
              </a:buClr>
              <a:buSzPts val="1500"/>
              <a:buFont typeface="Open Sans"/>
              <a:buChar char="●"/>
            </a:pPr>
            <a:r>
              <a:rPr lang="en-US" sz="1500">
                <a:solidFill>
                  <a:srgbClr val="443728"/>
                </a:solidFill>
                <a:latin typeface="Open Sans"/>
                <a:ea typeface="Open Sans"/>
                <a:cs typeface="Open Sans"/>
                <a:sym typeface="Open Sans"/>
              </a:rPr>
              <a:t>Advances in agricultural and public health practices -  pests without extensive DDT use.</a:t>
            </a:r>
            <a:endParaRPr sz="1500">
              <a:solidFill>
                <a:srgbClr val="443728"/>
              </a:solidFill>
              <a:latin typeface="Open Sans"/>
              <a:ea typeface="Open Sans"/>
              <a:cs typeface="Open Sans"/>
              <a:sym typeface="Open Sans"/>
            </a:endParaRPr>
          </a:p>
          <a:p>
            <a:pPr indent="0" lvl="0" marL="457200" rtl="0" algn="l">
              <a:lnSpc>
                <a:spcPct val="160000"/>
              </a:lnSpc>
              <a:spcBef>
                <a:spcPts val="0"/>
              </a:spcBef>
              <a:spcAft>
                <a:spcPts val="0"/>
              </a:spcAft>
              <a:buNone/>
            </a:pPr>
            <a:r>
              <a:t/>
            </a:r>
            <a:endParaRPr sz="1500">
              <a:solidFill>
                <a:srgbClr val="443728"/>
              </a:solidFill>
              <a:latin typeface="Open Sans"/>
              <a:ea typeface="Open Sans"/>
              <a:cs typeface="Open Sans"/>
              <a:sym typeface="Open Sans"/>
            </a:endParaRPr>
          </a:p>
          <a:p>
            <a:pPr indent="-342900" lvl="0" marL="457200" rtl="0" algn="l">
              <a:lnSpc>
                <a:spcPct val="160000"/>
              </a:lnSpc>
              <a:spcBef>
                <a:spcPts val="0"/>
              </a:spcBef>
              <a:spcAft>
                <a:spcPts val="0"/>
              </a:spcAft>
              <a:buClr>
                <a:srgbClr val="443728"/>
              </a:buClr>
              <a:buSzPts val="1800"/>
              <a:buFont typeface="Open Sans"/>
              <a:buChar char="●"/>
            </a:pPr>
            <a:r>
              <a:rPr lang="en-US" sz="1525">
                <a:solidFill>
                  <a:srgbClr val="443728"/>
                </a:solidFill>
                <a:latin typeface="Open Sans"/>
                <a:ea typeface="Open Sans"/>
                <a:cs typeface="Open Sans"/>
                <a:sym typeface="Open Sans"/>
              </a:rPr>
              <a:t>Microbial insecticide -  Bacillus thuringiensis (Bt) and spinosad, have gained popularity. These microbial-based insecticides target specific insect pests while posing minimal risks to humans, wildlife, and the broader environment. </a:t>
            </a:r>
            <a:endParaRPr sz="1525">
              <a:solidFill>
                <a:srgbClr val="443728"/>
              </a:solidFill>
              <a:latin typeface="Open Sans"/>
              <a:ea typeface="Open Sans"/>
              <a:cs typeface="Open Sans"/>
              <a:sym typeface="Open Sans"/>
            </a:endParaRPr>
          </a:p>
          <a:p>
            <a:pPr indent="0" lvl="0" marL="0" rtl="0" algn="l">
              <a:lnSpc>
                <a:spcPct val="160000"/>
              </a:lnSpc>
              <a:spcBef>
                <a:spcPts val="0"/>
              </a:spcBef>
              <a:spcAft>
                <a:spcPts val="0"/>
              </a:spcAft>
              <a:buNone/>
            </a:pPr>
            <a:r>
              <a:t/>
            </a:r>
            <a:endParaRPr sz="1800">
              <a:solidFill>
                <a:srgbClr val="443728"/>
              </a:solidFill>
              <a:latin typeface="Open Sans"/>
              <a:ea typeface="Open Sans"/>
              <a:cs typeface="Open Sans"/>
              <a:sym typeface="Open Sans"/>
            </a:endParaRPr>
          </a:p>
        </p:txBody>
      </p:sp>
      <p:sp>
        <p:nvSpPr>
          <p:cNvPr id="161" name="Google Shape;161;p14"/>
          <p:cNvSpPr/>
          <p:nvPr/>
        </p:nvSpPr>
        <p:spPr>
          <a:xfrm>
            <a:off x="1361317" y="7482257"/>
            <a:ext cx="7388100" cy="1492200"/>
          </a:xfrm>
          <a:prstGeom prst="rect">
            <a:avLst/>
          </a:prstGeom>
          <a:noFill/>
          <a:ln>
            <a:noFill/>
          </a:ln>
        </p:spPr>
        <p:txBody>
          <a:bodyPr anchorCtr="0" anchor="t" bIns="45700" lIns="91425" spcFirstLastPara="1" rIns="91425" wrap="square" tIns="45700">
            <a:noAutofit/>
          </a:bodyPr>
          <a:lstStyle/>
          <a:p>
            <a:pPr indent="0" lvl="0" marL="0" marR="0" rtl="0" algn="l">
              <a:lnSpc>
                <a:spcPct val="160000"/>
              </a:lnSpc>
              <a:spcBef>
                <a:spcPts val="0"/>
              </a:spcBef>
              <a:spcAft>
                <a:spcPts val="0"/>
              </a:spcAft>
              <a:buClr>
                <a:srgbClr val="443728"/>
              </a:buClr>
              <a:buSzPts val="1225"/>
              <a:buFont typeface="Open Sans"/>
              <a:buNone/>
            </a:pPr>
            <a:r>
              <a:t/>
            </a:r>
            <a:endParaRPr sz="1225">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5"/>
          <p:cNvSpPr/>
          <p:nvPr/>
        </p:nvSpPr>
        <p:spPr>
          <a:xfrm>
            <a:off x="0" y="0"/>
            <a:ext cx="14630400" cy="8229600"/>
          </a:xfrm>
          <a:prstGeom prst="rect">
            <a:avLst/>
          </a:prstGeom>
          <a:solidFill>
            <a:srgbClr val="F7EDE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 name="Google Shape;168;p15"/>
          <p:cNvSpPr/>
          <p:nvPr/>
        </p:nvSpPr>
        <p:spPr>
          <a:xfrm>
            <a:off x="0" y="0"/>
            <a:ext cx="14630400" cy="8229600"/>
          </a:xfrm>
          <a:prstGeom prst="rect">
            <a:avLst/>
          </a:prstGeom>
          <a:solidFill>
            <a:srgbClr val="FFFCF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preencoded.png" id="169" name="Google Shape;169;p15"/>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70" name="Google Shape;170;p15"/>
          <p:cNvSpPr/>
          <p:nvPr/>
        </p:nvSpPr>
        <p:spPr>
          <a:xfrm>
            <a:off x="707951" y="522938"/>
            <a:ext cx="7585800" cy="1558200"/>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Clr>
                <a:srgbClr val="443728"/>
              </a:buClr>
              <a:buSzPts val="4908"/>
              <a:buFont typeface="Crimson Pro"/>
              <a:buNone/>
            </a:pPr>
            <a:r>
              <a:rPr b="1" lang="en-US" sz="4908">
                <a:solidFill>
                  <a:srgbClr val="443728"/>
                </a:solidFill>
                <a:latin typeface="Crimson Pro"/>
                <a:ea typeface="Crimson Pro"/>
                <a:cs typeface="Crimson Pro"/>
                <a:sym typeface="Crimson Pro"/>
              </a:rPr>
              <a:t>Conclusion and Future Outlook</a:t>
            </a:r>
            <a:endParaRPr sz="4908">
              <a:solidFill>
                <a:schemeClr val="dk1"/>
              </a:solidFill>
              <a:latin typeface="Calibri"/>
              <a:ea typeface="Calibri"/>
              <a:cs typeface="Calibri"/>
              <a:sym typeface="Calibri"/>
            </a:endParaRPr>
          </a:p>
        </p:txBody>
      </p:sp>
      <p:sp>
        <p:nvSpPr>
          <p:cNvPr id="171" name="Google Shape;171;p15"/>
          <p:cNvSpPr/>
          <p:nvPr/>
        </p:nvSpPr>
        <p:spPr>
          <a:xfrm>
            <a:off x="779025" y="2452669"/>
            <a:ext cx="7586100" cy="2485200"/>
          </a:xfrm>
          <a:prstGeom prst="rect">
            <a:avLst/>
          </a:prstGeom>
          <a:noFill/>
          <a:ln>
            <a:noFill/>
          </a:ln>
        </p:spPr>
        <p:txBody>
          <a:bodyPr anchorCtr="0" anchor="t" bIns="45700" lIns="91425" spcFirstLastPara="1" rIns="91425" wrap="square" tIns="45700">
            <a:noAutofit/>
          </a:bodyPr>
          <a:lstStyle/>
          <a:p>
            <a:pPr indent="0" lvl="0" marL="0" marR="0" rtl="0" algn="l">
              <a:lnSpc>
                <a:spcPct val="160024"/>
              </a:lnSpc>
              <a:spcBef>
                <a:spcPts val="0"/>
              </a:spcBef>
              <a:spcAft>
                <a:spcPts val="0"/>
              </a:spcAft>
              <a:buClr>
                <a:srgbClr val="443728"/>
              </a:buClr>
              <a:buSzPts val="1636"/>
              <a:buFont typeface="Open Sans"/>
              <a:buNone/>
            </a:pPr>
            <a:r>
              <a:rPr lang="en-US" sz="1636">
                <a:solidFill>
                  <a:srgbClr val="443728"/>
                </a:solidFill>
                <a:latin typeface="Open Sans"/>
                <a:ea typeface="Open Sans"/>
                <a:cs typeface="Open Sans"/>
                <a:sym typeface="Open Sans"/>
              </a:rPr>
              <a:t>In conclusion, the discovery and widespread use of DDT have had a profound impact on agriculture, public health, and environmental conservation. While DDT has been highly effective in controlling a range of insect pests and vectors of deadly diseases, its indiscriminate and prolonged use has also led to significant environmental concerns and the eventual ban in many countries.</a:t>
            </a:r>
            <a:endParaRPr sz="1636">
              <a:solidFill>
                <a:schemeClr val="dk1"/>
              </a:solidFill>
              <a:latin typeface="Calibri"/>
              <a:ea typeface="Calibri"/>
              <a:cs typeface="Calibri"/>
              <a:sym typeface="Calibri"/>
            </a:endParaRPr>
          </a:p>
        </p:txBody>
      </p:sp>
      <p:sp>
        <p:nvSpPr>
          <p:cNvPr id="172" name="Google Shape;172;p15"/>
          <p:cNvSpPr/>
          <p:nvPr/>
        </p:nvSpPr>
        <p:spPr>
          <a:xfrm>
            <a:off x="779176" y="5096334"/>
            <a:ext cx="7585800" cy="2991900"/>
          </a:xfrm>
          <a:prstGeom prst="rect">
            <a:avLst/>
          </a:prstGeom>
          <a:noFill/>
          <a:ln>
            <a:noFill/>
          </a:ln>
        </p:spPr>
        <p:txBody>
          <a:bodyPr anchorCtr="0" anchor="t" bIns="45700" lIns="91425" spcFirstLastPara="1" rIns="91425" wrap="square" tIns="45700">
            <a:noAutofit/>
          </a:bodyPr>
          <a:lstStyle/>
          <a:p>
            <a:pPr indent="0" lvl="0" marL="0" marR="0" rtl="0" algn="l">
              <a:lnSpc>
                <a:spcPct val="160024"/>
              </a:lnSpc>
              <a:spcBef>
                <a:spcPts val="0"/>
              </a:spcBef>
              <a:spcAft>
                <a:spcPts val="0"/>
              </a:spcAft>
              <a:buClr>
                <a:srgbClr val="443728"/>
              </a:buClr>
              <a:buSzPts val="1636"/>
              <a:buFont typeface="Open Sans"/>
              <a:buNone/>
            </a:pPr>
            <a:r>
              <a:rPr lang="en-US" sz="1636">
                <a:solidFill>
                  <a:srgbClr val="443728"/>
                </a:solidFill>
                <a:latin typeface="Open Sans"/>
                <a:ea typeface="Open Sans"/>
                <a:cs typeface="Open Sans"/>
                <a:sym typeface="Open Sans"/>
              </a:rPr>
              <a:t>Looking to the future, the search for alternative insecticides and integrated pest management strategies is an area of active research and development. Newer, more targeted pesticides, as well as biological control methods, offer the potential to effectively manage pests while minimizing the adverse effects on human health and the environment.</a:t>
            </a:r>
            <a:endParaRPr sz="1636">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6"/>
          <p:cNvSpPr txBox="1"/>
          <p:nvPr/>
        </p:nvSpPr>
        <p:spPr>
          <a:xfrm>
            <a:off x="1718925" y="864925"/>
            <a:ext cx="10510500" cy="5754300"/>
          </a:xfrm>
          <a:prstGeom prst="rect">
            <a:avLst/>
          </a:prstGeom>
          <a:noFill/>
          <a:ln>
            <a:noFill/>
          </a:ln>
        </p:spPr>
        <p:txBody>
          <a:bodyPr anchorCtr="0" anchor="t" bIns="91425" lIns="91425" spcFirstLastPara="1" rIns="91425" wrap="square" tIns="91425">
            <a:spAutoFit/>
          </a:bodyPr>
          <a:lstStyle/>
          <a:p>
            <a:pPr indent="0" lvl="0" marL="0" rtl="0" algn="l">
              <a:lnSpc>
                <a:spcPct val="124983"/>
              </a:lnSpc>
              <a:spcBef>
                <a:spcPts val="0"/>
              </a:spcBef>
              <a:spcAft>
                <a:spcPts val="0"/>
              </a:spcAft>
              <a:buNone/>
            </a:pPr>
            <a:r>
              <a:rPr b="1" lang="en-US" sz="4100" u="sng">
                <a:solidFill>
                  <a:srgbClr val="443728"/>
                </a:solidFill>
                <a:latin typeface="Crimson Pro"/>
                <a:ea typeface="Crimson Pro"/>
                <a:cs typeface="Crimson Pro"/>
                <a:sym typeface="Crimson Pro"/>
              </a:rPr>
              <a:t>References:-</a:t>
            </a:r>
            <a:endParaRPr b="1" sz="4100" u="sng">
              <a:solidFill>
                <a:srgbClr val="443728"/>
              </a:solidFill>
              <a:latin typeface="Crimson Pro"/>
              <a:ea typeface="Crimson Pro"/>
              <a:cs typeface="Crimson Pro"/>
              <a:sym typeface="Crimson Pro"/>
            </a:endParaRPr>
          </a:p>
          <a:p>
            <a:pPr indent="0" lvl="0" marL="0" rtl="0" algn="l">
              <a:lnSpc>
                <a:spcPct val="124983"/>
              </a:lnSpc>
              <a:spcBef>
                <a:spcPts val="0"/>
              </a:spcBef>
              <a:spcAft>
                <a:spcPts val="0"/>
              </a:spcAft>
              <a:buClr>
                <a:schemeClr val="dk1"/>
              </a:buClr>
              <a:buSzPts val="1100"/>
              <a:buFont typeface="Arial"/>
              <a:buNone/>
            </a:pPr>
            <a:r>
              <a:t/>
            </a:r>
            <a:endParaRPr b="1" sz="3400" u="sng">
              <a:solidFill>
                <a:srgbClr val="443728"/>
              </a:solidFill>
              <a:latin typeface="Crimson Pro"/>
              <a:ea typeface="Crimson Pro"/>
              <a:cs typeface="Crimson Pro"/>
              <a:sym typeface="Crimson Pro"/>
            </a:endParaRPr>
          </a:p>
          <a:p>
            <a:pPr indent="-400050" lvl="0" marL="457200" rtl="0" algn="l">
              <a:lnSpc>
                <a:spcPct val="115000"/>
              </a:lnSpc>
              <a:spcBef>
                <a:spcPts val="1200"/>
              </a:spcBef>
              <a:spcAft>
                <a:spcPts val="0"/>
              </a:spcAft>
              <a:buClr>
                <a:srgbClr val="443728"/>
              </a:buClr>
              <a:buSzPts val="2700"/>
              <a:buFont typeface="Calibri"/>
              <a:buAutoNum type="arabicPeriod"/>
            </a:pPr>
            <a:r>
              <a:rPr lang="en-US" sz="2700">
                <a:solidFill>
                  <a:srgbClr val="443728"/>
                </a:solidFill>
                <a:latin typeface="Calibri"/>
                <a:ea typeface="Calibri"/>
                <a:cs typeface="Calibri"/>
                <a:sym typeface="Calibri"/>
              </a:rPr>
              <a:t>McGRAW-HILL SERIES IN CHEMICAL ENGINEERING, SIDNEY D. KIRKPATRICK</a:t>
            </a:r>
            <a:endParaRPr sz="2700">
              <a:solidFill>
                <a:srgbClr val="443728"/>
              </a:solidFill>
              <a:latin typeface="Calibri"/>
              <a:ea typeface="Calibri"/>
              <a:cs typeface="Calibri"/>
              <a:sym typeface="Calibri"/>
            </a:endParaRPr>
          </a:p>
          <a:p>
            <a:pPr indent="-400050" lvl="0" marL="457200" rtl="0" algn="l">
              <a:lnSpc>
                <a:spcPct val="115000"/>
              </a:lnSpc>
              <a:spcBef>
                <a:spcPts val="0"/>
              </a:spcBef>
              <a:spcAft>
                <a:spcPts val="0"/>
              </a:spcAft>
              <a:buClr>
                <a:srgbClr val="443728"/>
              </a:buClr>
              <a:buSzPts val="2700"/>
              <a:buFont typeface="Calibri"/>
              <a:buAutoNum type="arabicPeriod"/>
            </a:pPr>
            <a:r>
              <a:rPr lang="en-US" sz="2700">
                <a:solidFill>
                  <a:srgbClr val="443728"/>
                </a:solidFill>
                <a:latin typeface="Calibri"/>
                <a:ea typeface="Calibri"/>
                <a:cs typeface="Calibri"/>
                <a:sym typeface="Calibri"/>
              </a:rPr>
              <a:t>WIKIPEDIA </a:t>
            </a:r>
            <a:r>
              <a:rPr lang="en-US" sz="2700" u="sng">
                <a:solidFill>
                  <a:srgbClr val="1155CC"/>
                </a:solidFill>
                <a:latin typeface="Calibri"/>
                <a:ea typeface="Calibri"/>
                <a:cs typeface="Calibri"/>
                <a:sym typeface="Calibri"/>
                <a:hlinkClick r:id="rId3">
                  <a:extLst>
                    <a:ext uri="{A12FA001-AC4F-418D-AE19-62706E023703}">
                      <ahyp:hlinkClr val="tx"/>
                    </a:ext>
                  </a:extLst>
                </a:hlinkClick>
              </a:rPr>
              <a:t>DDT - Wikipedia</a:t>
            </a:r>
            <a:endParaRPr sz="2700">
              <a:solidFill>
                <a:srgbClr val="443728"/>
              </a:solidFill>
              <a:latin typeface="Calibri"/>
              <a:ea typeface="Calibri"/>
              <a:cs typeface="Calibri"/>
              <a:sym typeface="Calibri"/>
            </a:endParaRPr>
          </a:p>
          <a:p>
            <a:pPr indent="-400050" lvl="0" marL="457200" rtl="0" algn="l">
              <a:lnSpc>
                <a:spcPct val="115000"/>
              </a:lnSpc>
              <a:spcBef>
                <a:spcPts val="0"/>
              </a:spcBef>
              <a:spcAft>
                <a:spcPts val="0"/>
              </a:spcAft>
              <a:buClr>
                <a:srgbClr val="443728"/>
              </a:buClr>
              <a:buSzPts val="2700"/>
              <a:buFont typeface="Calibri"/>
              <a:buAutoNum type="arabicPeriod"/>
            </a:pPr>
            <a:r>
              <a:rPr lang="en-US" sz="2700" u="sng">
                <a:solidFill>
                  <a:srgbClr val="1155CC"/>
                </a:solidFill>
                <a:latin typeface="Calibri"/>
                <a:ea typeface="Calibri"/>
                <a:cs typeface="Calibri"/>
                <a:sym typeface="Calibri"/>
                <a:hlinkClick r:id="rId4">
                  <a:extLst>
                    <a:ext uri="{A12FA001-AC4F-418D-AE19-62706E023703}">
                      <ahyp:hlinkClr val="tx"/>
                    </a:ext>
                  </a:extLst>
                </a:hlinkClick>
              </a:rPr>
              <a:t>Dichlorodiphenyltrichloroethane (DDT) Factsheet | National Biomonitoring Program | CDC</a:t>
            </a:r>
            <a:endParaRPr sz="2700">
              <a:solidFill>
                <a:srgbClr val="443728"/>
              </a:solidFill>
              <a:latin typeface="Calibri"/>
              <a:ea typeface="Calibri"/>
              <a:cs typeface="Calibri"/>
              <a:sym typeface="Calibri"/>
            </a:endParaRPr>
          </a:p>
          <a:p>
            <a:pPr indent="-400050" lvl="0" marL="457200" rtl="0" algn="l">
              <a:lnSpc>
                <a:spcPct val="115000"/>
              </a:lnSpc>
              <a:spcBef>
                <a:spcPts val="0"/>
              </a:spcBef>
              <a:spcAft>
                <a:spcPts val="0"/>
              </a:spcAft>
              <a:buClr>
                <a:srgbClr val="443728"/>
              </a:buClr>
              <a:buSzPts val="2700"/>
              <a:buFont typeface="Calibri"/>
              <a:buAutoNum type="arabicPeriod"/>
            </a:pPr>
            <a:r>
              <a:rPr lang="en-US" sz="2700" u="sng">
                <a:solidFill>
                  <a:srgbClr val="1155CC"/>
                </a:solidFill>
                <a:latin typeface="Calibri"/>
                <a:ea typeface="Calibri"/>
                <a:cs typeface="Calibri"/>
                <a:sym typeface="Calibri"/>
                <a:hlinkClick r:id="rId5">
                  <a:extLst>
                    <a:ext uri="{A12FA001-AC4F-418D-AE19-62706E023703}">
                      <ahyp:hlinkClr val="tx"/>
                    </a:ext>
                  </a:extLst>
                </a:hlinkClick>
              </a:rPr>
              <a:t>DDT - A Brief History and Status | US EPA</a:t>
            </a:r>
            <a:endParaRPr sz="2700">
              <a:solidFill>
                <a:srgbClr val="443728"/>
              </a:solidFill>
              <a:latin typeface="Calibri"/>
              <a:ea typeface="Calibri"/>
              <a:cs typeface="Calibri"/>
              <a:sym typeface="Calibri"/>
            </a:endParaRPr>
          </a:p>
          <a:p>
            <a:pPr indent="0" lvl="0" marL="0" rtl="0" algn="l">
              <a:lnSpc>
                <a:spcPct val="106666"/>
              </a:lnSpc>
              <a:spcBef>
                <a:spcPts val="1200"/>
              </a:spcBef>
              <a:spcAft>
                <a:spcPts val="0"/>
              </a:spcAft>
              <a:buClr>
                <a:schemeClr val="dk1"/>
              </a:buClr>
              <a:buSzPts val="1100"/>
              <a:buFont typeface="Arial"/>
              <a:buNone/>
            </a:pPr>
            <a:r>
              <a:t/>
            </a:r>
            <a:endParaRPr b="1" sz="2731">
              <a:solidFill>
                <a:srgbClr val="443728"/>
              </a:solidFill>
              <a:latin typeface="Crimson Pro"/>
              <a:ea typeface="Crimson Pro"/>
              <a:cs typeface="Crimson Pro"/>
              <a:sym typeface="Crimson Pro"/>
            </a:endParaRPr>
          </a:p>
          <a:p>
            <a:pPr indent="0" lvl="0" marL="0" rtl="0" algn="l">
              <a:spcBef>
                <a:spcPts val="800"/>
              </a:spcBef>
              <a:spcAft>
                <a:spcPts val="0"/>
              </a:spcAft>
              <a:buNone/>
            </a:pPr>
            <a:r>
              <a:t/>
            </a:r>
            <a:endParaRPr sz="2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 name="Shape 16"/>
        <p:cNvGrpSpPr/>
        <p:nvPr/>
      </p:nvGrpSpPr>
      <p:grpSpPr>
        <a:xfrm>
          <a:off x="0" y="0"/>
          <a:ext cx="0" cy="0"/>
          <a:chOff x="0" y="0"/>
          <a:chExt cx="0" cy="0"/>
        </a:xfrm>
      </p:grpSpPr>
      <p:sp>
        <p:nvSpPr>
          <p:cNvPr id="17" name="Google Shape;17;p4"/>
          <p:cNvSpPr/>
          <p:nvPr/>
        </p:nvSpPr>
        <p:spPr>
          <a:xfrm>
            <a:off x="0" y="0"/>
            <a:ext cx="14630400" cy="8229600"/>
          </a:xfrm>
          <a:prstGeom prst="rect">
            <a:avLst/>
          </a:prstGeom>
          <a:solidFill>
            <a:srgbClr val="F7EDE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 name="Google Shape;18;p4"/>
          <p:cNvSpPr/>
          <p:nvPr/>
        </p:nvSpPr>
        <p:spPr>
          <a:xfrm>
            <a:off x="0" y="0"/>
            <a:ext cx="14630400" cy="8229600"/>
          </a:xfrm>
          <a:prstGeom prst="rect">
            <a:avLst/>
          </a:prstGeom>
          <a:solidFill>
            <a:srgbClr val="FFFCF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preencoded.png" id="19" name="Google Shape;19;p4"/>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20" name="Google Shape;20;p4"/>
          <p:cNvSpPr/>
          <p:nvPr/>
        </p:nvSpPr>
        <p:spPr>
          <a:xfrm>
            <a:off x="833199" y="1612821"/>
            <a:ext cx="6665952" cy="833199"/>
          </a:xfrm>
          <a:prstGeom prst="rect">
            <a:avLst/>
          </a:prstGeom>
          <a:noFill/>
          <a:ln>
            <a:noFill/>
          </a:ln>
        </p:spPr>
        <p:txBody>
          <a:bodyPr anchorCtr="0" anchor="t" bIns="45700" lIns="91425" spcFirstLastPara="1" rIns="91425" wrap="square" tIns="45700">
            <a:noAutofit/>
          </a:bodyPr>
          <a:lstStyle/>
          <a:p>
            <a:pPr indent="0" lvl="0" marL="0" marR="0" rtl="0" algn="l">
              <a:lnSpc>
                <a:spcPct val="124995"/>
              </a:lnSpc>
              <a:spcBef>
                <a:spcPts val="0"/>
              </a:spcBef>
              <a:spcAft>
                <a:spcPts val="0"/>
              </a:spcAft>
              <a:buClr>
                <a:srgbClr val="443728"/>
              </a:buClr>
              <a:buSzPts val="5249"/>
              <a:buFont typeface="Crimson Pro"/>
              <a:buNone/>
            </a:pPr>
            <a:r>
              <a:rPr b="1" lang="en-US" sz="5249">
                <a:solidFill>
                  <a:srgbClr val="443728"/>
                </a:solidFill>
                <a:latin typeface="Crimson Pro"/>
                <a:ea typeface="Crimson Pro"/>
                <a:cs typeface="Crimson Pro"/>
                <a:sym typeface="Crimson Pro"/>
              </a:rPr>
              <a:t>Introduction to DDT</a:t>
            </a:r>
            <a:endParaRPr sz="5249">
              <a:solidFill>
                <a:schemeClr val="dk1"/>
              </a:solidFill>
              <a:latin typeface="Calibri"/>
              <a:ea typeface="Calibri"/>
              <a:cs typeface="Calibri"/>
              <a:sym typeface="Calibri"/>
            </a:endParaRPr>
          </a:p>
        </p:txBody>
      </p:sp>
      <p:sp>
        <p:nvSpPr>
          <p:cNvPr id="21" name="Google Shape;21;p4"/>
          <p:cNvSpPr/>
          <p:nvPr/>
        </p:nvSpPr>
        <p:spPr>
          <a:xfrm>
            <a:off x="833199" y="2779276"/>
            <a:ext cx="7477601" cy="3198614"/>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443728"/>
              </a:buClr>
              <a:buSzPts val="1750"/>
              <a:buFont typeface="Open Sans"/>
              <a:buNone/>
            </a:pPr>
            <a:r>
              <a:rPr lang="en-US" sz="1750">
                <a:solidFill>
                  <a:srgbClr val="443728"/>
                </a:solidFill>
                <a:latin typeface="Open Sans"/>
                <a:ea typeface="Open Sans"/>
                <a:cs typeface="Open Sans"/>
                <a:sym typeface="Open Sans"/>
              </a:rPr>
              <a:t>Diphenyl Dichloro Trichloethane, more commonly known as DDT, is a synthetic pesticide that was widely used in the mid-20th century for its effectiveness in controlling insect-borne diseases such as malaria and typhus. Developed in the 1940s, DDT quickly became a valuable tool in public health efforts around the world, playing a crucial role in the eradication of malaria in many regions. However, the widespread and indiscriminate use of DDT also led to growing concerns about its environmental impact and potential health risks, ultimately leading to its ban in many countries in the 1970s.</a:t>
            </a:r>
            <a:endParaRPr sz="1750">
              <a:solidFill>
                <a:schemeClr val="dk1"/>
              </a:solidFill>
              <a:latin typeface="Calibri"/>
              <a:ea typeface="Calibri"/>
              <a:cs typeface="Calibri"/>
              <a:sym typeface="Calibri"/>
            </a:endParaRPr>
          </a:p>
        </p:txBody>
      </p:sp>
      <p:sp>
        <p:nvSpPr>
          <p:cNvPr id="22" name="Google Shape;22;p4"/>
          <p:cNvSpPr/>
          <p:nvPr/>
        </p:nvSpPr>
        <p:spPr>
          <a:xfrm>
            <a:off x="833199" y="6244471"/>
            <a:ext cx="355402" cy="355402"/>
          </a:xfrm>
          <a:prstGeom prst="roundRect">
            <a:avLst>
              <a:gd fmla="val 25726039" name="adj"/>
            </a:avLst>
          </a:prstGeom>
          <a:noFill/>
          <a:ln cap="flat" cmpd="sng" w="9525">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 name="Shape 27"/>
        <p:cNvGrpSpPr/>
        <p:nvPr/>
      </p:nvGrpSpPr>
      <p:grpSpPr>
        <a:xfrm>
          <a:off x="0" y="0"/>
          <a:ext cx="0" cy="0"/>
          <a:chOff x="0" y="0"/>
          <a:chExt cx="0" cy="0"/>
        </a:xfrm>
      </p:grpSpPr>
      <p:sp>
        <p:nvSpPr>
          <p:cNvPr id="28" name="Google Shape;28;p5"/>
          <p:cNvSpPr/>
          <p:nvPr/>
        </p:nvSpPr>
        <p:spPr>
          <a:xfrm>
            <a:off x="0" y="0"/>
            <a:ext cx="14630400" cy="8229600"/>
          </a:xfrm>
          <a:prstGeom prst="rect">
            <a:avLst/>
          </a:prstGeom>
          <a:solidFill>
            <a:srgbClr val="F7EDE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 name="Google Shape;29;p5"/>
          <p:cNvSpPr/>
          <p:nvPr/>
        </p:nvSpPr>
        <p:spPr>
          <a:xfrm>
            <a:off x="0" y="0"/>
            <a:ext cx="14630400" cy="8234482"/>
          </a:xfrm>
          <a:prstGeom prst="rect">
            <a:avLst/>
          </a:prstGeom>
          <a:solidFill>
            <a:srgbClr val="FFFCF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 name="Google Shape;30;p5"/>
          <p:cNvSpPr/>
          <p:nvPr/>
        </p:nvSpPr>
        <p:spPr>
          <a:xfrm>
            <a:off x="1230675" y="388550"/>
            <a:ext cx="4557900" cy="5956800"/>
          </a:xfrm>
          <a:prstGeom prst="roundRect">
            <a:avLst>
              <a:gd fmla="val 2967" name="adj"/>
            </a:avLst>
          </a:prstGeom>
          <a:solidFill>
            <a:srgbClr val="EBE2E0"/>
          </a:solidFill>
          <a:ln cap="flat" cmpd="sng" w="9525">
            <a:solidFill>
              <a:srgbClr val="D1C8C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 name="Google Shape;31;p5"/>
          <p:cNvSpPr/>
          <p:nvPr/>
        </p:nvSpPr>
        <p:spPr>
          <a:xfrm>
            <a:off x="1451885" y="609767"/>
            <a:ext cx="2670900" cy="3336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443728"/>
              </a:buClr>
              <a:buSzPts val="2103"/>
              <a:buFont typeface="Crimson Pro"/>
              <a:buNone/>
            </a:pPr>
            <a:r>
              <a:rPr b="1" lang="en-US" sz="2103">
                <a:solidFill>
                  <a:srgbClr val="443728"/>
                </a:solidFill>
                <a:latin typeface="Crimson Pro"/>
                <a:ea typeface="Crimson Pro"/>
                <a:cs typeface="Crimson Pro"/>
                <a:sym typeface="Crimson Pro"/>
              </a:rPr>
              <a:t>Molecular Structure</a:t>
            </a:r>
            <a:endParaRPr sz="2103">
              <a:solidFill>
                <a:schemeClr val="dk1"/>
              </a:solidFill>
              <a:latin typeface="Calibri"/>
              <a:ea typeface="Calibri"/>
              <a:cs typeface="Calibri"/>
              <a:sym typeface="Calibri"/>
            </a:endParaRPr>
          </a:p>
        </p:txBody>
      </p:sp>
      <p:sp>
        <p:nvSpPr>
          <p:cNvPr id="32" name="Google Shape;32;p5"/>
          <p:cNvSpPr/>
          <p:nvPr/>
        </p:nvSpPr>
        <p:spPr>
          <a:xfrm>
            <a:off x="1451875" y="1071600"/>
            <a:ext cx="4009500" cy="5515500"/>
          </a:xfrm>
          <a:prstGeom prst="rect">
            <a:avLst/>
          </a:prstGeom>
          <a:noFill/>
          <a:ln>
            <a:noFill/>
          </a:ln>
        </p:spPr>
        <p:txBody>
          <a:bodyPr anchorCtr="0" anchor="t" bIns="45700" lIns="91425" spcFirstLastPara="1" rIns="91425" wrap="square" tIns="45700">
            <a:noAutofit/>
          </a:bodyPr>
          <a:lstStyle/>
          <a:p>
            <a:pPr indent="0" lvl="0" marL="0" marR="0" rtl="0" algn="l">
              <a:lnSpc>
                <a:spcPct val="159952"/>
              </a:lnSpc>
              <a:spcBef>
                <a:spcPts val="0"/>
              </a:spcBef>
              <a:spcAft>
                <a:spcPts val="0"/>
              </a:spcAft>
              <a:buClr>
                <a:srgbClr val="443728"/>
              </a:buClr>
              <a:buSzPts val="1683"/>
              <a:buFont typeface="Open Sans"/>
              <a:buNone/>
            </a:pPr>
            <a:r>
              <a:rPr lang="en-US" sz="1683">
                <a:solidFill>
                  <a:srgbClr val="443728"/>
                </a:solidFill>
                <a:latin typeface="Open Sans"/>
                <a:ea typeface="Open Sans"/>
                <a:cs typeface="Open Sans"/>
                <a:sym typeface="Open Sans"/>
              </a:rPr>
              <a:t>Diphenyl Dichloro Trichloroethane (DDT) is an organochlorine compound with the chemical formula C</a:t>
            </a:r>
            <a:r>
              <a:rPr lang="en-US" sz="1683">
                <a:solidFill>
                  <a:srgbClr val="443728"/>
                </a:solidFill>
                <a:latin typeface="Open Sans"/>
                <a:ea typeface="Open Sans"/>
                <a:cs typeface="Open Sans"/>
                <a:sym typeface="Open Sans"/>
              </a:rPr>
              <a:t>14</a:t>
            </a:r>
            <a:r>
              <a:rPr lang="en-US" sz="1683">
                <a:solidFill>
                  <a:srgbClr val="443728"/>
                </a:solidFill>
                <a:latin typeface="Open Sans"/>
                <a:ea typeface="Open Sans"/>
                <a:cs typeface="Open Sans"/>
                <a:sym typeface="Open Sans"/>
              </a:rPr>
              <a:t>H9Cl5. The molecule consists of two phenyl rings attached to a central trichloroethane moiety. The two chlorine atoms are positioned at the 4 and 4' positions of the phenyl rings, giving DDT its distinct structure. This arrangement contributes to the compound's stability and lipophilic properties.</a:t>
            </a:r>
            <a:endParaRPr sz="1683">
              <a:solidFill>
                <a:schemeClr val="dk1"/>
              </a:solidFill>
              <a:latin typeface="Calibri"/>
              <a:ea typeface="Calibri"/>
              <a:cs typeface="Calibri"/>
              <a:sym typeface="Calibri"/>
            </a:endParaRPr>
          </a:p>
        </p:txBody>
      </p:sp>
      <p:pic>
        <p:nvPicPr>
          <p:cNvPr id="33" name="Google Shape;33;p5"/>
          <p:cNvPicPr preferRelativeResize="0"/>
          <p:nvPr/>
        </p:nvPicPr>
        <p:blipFill>
          <a:blip r:embed="rId3">
            <a:alphaModFix/>
          </a:blip>
          <a:stretch>
            <a:fillRect/>
          </a:stretch>
        </p:blipFill>
        <p:spPr>
          <a:xfrm>
            <a:off x="7076388" y="1390500"/>
            <a:ext cx="6124575" cy="3952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 name="Shape 37"/>
        <p:cNvGrpSpPr/>
        <p:nvPr/>
      </p:nvGrpSpPr>
      <p:grpSpPr>
        <a:xfrm>
          <a:off x="0" y="0"/>
          <a:ext cx="0" cy="0"/>
          <a:chOff x="0" y="0"/>
          <a:chExt cx="0" cy="0"/>
        </a:xfrm>
      </p:grpSpPr>
      <p:sp>
        <p:nvSpPr>
          <p:cNvPr id="38" name="Google Shape;38;p6"/>
          <p:cNvSpPr/>
          <p:nvPr/>
        </p:nvSpPr>
        <p:spPr>
          <a:xfrm>
            <a:off x="1827775" y="585150"/>
            <a:ext cx="4572000" cy="7059300"/>
          </a:xfrm>
          <a:prstGeom prst="roundRect">
            <a:avLst>
              <a:gd fmla="val 2967" name="adj"/>
            </a:avLst>
          </a:prstGeom>
          <a:solidFill>
            <a:srgbClr val="EBE2E0"/>
          </a:solidFill>
          <a:ln cap="flat" cmpd="sng" w="9525">
            <a:solidFill>
              <a:srgbClr val="D1C8C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9" name="Google Shape;39;p6"/>
          <p:cNvSpPr/>
          <p:nvPr/>
        </p:nvSpPr>
        <p:spPr>
          <a:xfrm>
            <a:off x="2139851" y="806369"/>
            <a:ext cx="3768000" cy="3336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443728"/>
              </a:buClr>
              <a:buSzPts val="2103"/>
              <a:buFont typeface="Crimson Pro"/>
              <a:buNone/>
            </a:pPr>
            <a:r>
              <a:rPr b="1" lang="en-US" sz="2103">
                <a:solidFill>
                  <a:srgbClr val="443728"/>
                </a:solidFill>
                <a:latin typeface="Crimson Pro"/>
                <a:ea typeface="Crimson Pro"/>
                <a:cs typeface="Crimson Pro"/>
                <a:sym typeface="Crimson Pro"/>
              </a:rPr>
              <a:t>Physical Properties</a:t>
            </a:r>
            <a:endParaRPr sz="2103">
              <a:solidFill>
                <a:schemeClr val="dk1"/>
              </a:solidFill>
              <a:latin typeface="Calibri"/>
              <a:ea typeface="Calibri"/>
              <a:cs typeface="Calibri"/>
              <a:sym typeface="Calibri"/>
            </a:endParaRPr>
          </a:p>
        </p:txBody>
      </p:sp>
      <p:sp>
        <p:nvSpPr>
          <p:cNvPr id="40" name="Google Shape;40;p6"/>
          <p:cNvSpPr/>
          <p:nvPr/>
        </p:nvSpPr>
        <p:spPr>
          <a:xfrm>
            <a:off x="8176800" y="587575"/>
            <a:ext cx="4653900" cy="7059300"/>
          </a:xfrm>
          <a:prstGeom prst="roundRect">
            <a:avLst>
              <a:gd fmla="val 2967" name="adj"/>
            </a:avLst>
          </a:prstGeom>
          <a:solidFill>
            <a:srgbClr val="EBE2E0"/>
          </a:solidFill>
          <a:ln cap="flat" cmpd="sng" w="9525">
            <a:solidFill>
              <a:srgbClr val="D1C8C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1" name="Google Shape;41;p6"/>
          <p:cNvSpPr/>
          <p:nvPr/>
        </p:nvSpPr>
        <p:spPr>
          <a:xfrm>
            <a:off x="2139851" y="1268212"/>
            <a:ext cx="3948300" cy="6155100"/>
          </a:xfrm>
          <a:prstGeom prst="rect">
            <a:avLst/>
          </a:prstGeom>
          <a:noFill/>
          <a:ln>
            <a:noFill/>
          </a:ln>
        </p:spPr>
        <p:txBody>
          <a:bodyPr anchorCtr="0" anchor="t" bIns="45700" lIns="91425" spcFirstLastPara="1" rIns="91425" wrap="square" tIns="45700">
            <a:noAutofit/>
          </a:bodyPr>
          <a:lstStyle/>
          <a:p>
            <a:pPr indent="0" lvl="0" marL="0" marR="0" rtl="0" algn="l">
              <a:lnSpc>
                <a:spcPct val="159952"/>
              </a:lnSpc>
              <a:spcBef>
                <a:spcPts val="0"/>
              </a:spcBef>
              <a:spcAft>
                <a:spcPts val="0"/>
              </a:spcAft>
              <a:buClr>
                <a:srgbClr val="443728"/>
              </a:buClr>
              <a:buSzPts val="1683"/>
              <a:buFont typeface="Open Sans"/>
              <a:buNone/>
            </a:pPr>
            <a:r>
              <a:rPr lang="en-US" sz="1783">
                <a:solidFill>
                  <a:srgbClr val="443728"/>
                </a:solidFill>
                <a:latin typeface="Open Sans"/>
                <a:ea typeface="Open Sans"/>
                <a:cs typeface="Open Sans"/>
                <a:sym typeface="Open Sans"/>
              </a:rPr>
              <a:t>DDT is colourless, crystalline solid at room temperature with a slightly sweet odour. It has a melting point of 108-109°C and a boiling point of 260°C. DDT is highly lipophilic, indicating its strong affinity for fatty tissues. This lipophilicity is a key factor in DDT's effectiveness as an insecticide, as it readily penetrates the cuticles and cell membranes of target organisms.</a:t>
            </a:r>
            <a:endParaRPr sz="1783">
              <a:solidFill>
                <a:schemeClr val="dk1"/>
              </a:solidFill>
              <a:latin typeface="Calibri"/>
              <a:ea typeface="Calibri"/>
              <a:cs typeface="Calibri"/>
              <a:sym typeface="Calibri"/>
            </a:endParaRPr>
          </a:p>
        </p:txBody>
      </p:sp>
      <p:sp>
        <p:nvSpPr>
          <p:cNvPr id="42" name="Google Shape;42;p6"/>
          <p:cNvSpPr/>
          <p:nvPr/>
        </p:nvSpPr>
        <p:spPr>
          <a:xfrm>
            <a:off x="8494477" y="808794"/>
            <a:ext cx="3835500" cy="3336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443728"/>
              </a:buClr>
              <a:buSzPts val="2103"/>
              <a:buFont typeface="Crimson Pro"/>
              <a:buNone/>
            </a:pPr>
            <a:r>
              <a:rPr b="1" lang="en-US" sz="2103">
                <a:solidFill>
                  <a:srgbClr val="443728"/>
                </a:solidFill>
                <a:latin typeface="Crimson Pro"/>
                <a:ea typeface="Crimson Pro"/>
                <a:cs typeface="Crimson Pro"/>
                <a:sym typeface="Crimson Pro"/>
              </a:rPr>
              <a:t>Chemical Stability</a:t>
            </a:r>
            <a:endParaRPr sz="2103">
              <a:solidFill>
                <a:schemeClr val="dk1"/>
              </a:solidFill>
              <a:latin typeface="Calibri"/>
              <a:ea typeface="Calibri"/>
              <a:cs typeface="Calibri"/>
              <a:sym typeface="Calibri"/>
            </a:endParaRPr>
          </a:p>
        </p:txBody>
      </p:sp>
      <p:sp>
        <p:nvSpPr>
          <p:cNvPr id="43" name="Google Shape;43;p6"/>
          <p:cNvSpPr/>
          <p:nvPr/>
        </p:nvSpPr>
        <p:spPr>
          <a:xfrm>
            <a:off x="8494477" y="1270637"/>
            <a:ext cx="4019100" cy="5471100"/>
          </a:xfrm>
          <a:prstGeom prst="rect">
            <a:avLst/>
          </a:prstGeom>
          <a:noFill/>
          <a:ln>
            <a:noFill/>
          </a:ln>
        </p:spPr>
        <p:txBody>
          <a:bodyPr anchorCtr="0" anchor="t" bIns="45700" lIns="91425" spcFirstLastPara="1" rIns="91425" wrap="square" tIns="45700">
            <a:noAutofit/>
          </a:bodyPr>
          <a:lstStyle/>
          <a:p>
            <a:pPr indent="0" lvl="0" marL="0" marR="0" rtl="0" algn="l">
              <a:lnSpc>
                <a:spcPct val="159952"/>
              </a:lnSpc>
              <a:spcBef>
                <a:spcPts val="0"/>
              </a:spcBef>
              <a:spcAft>
                <a:spcPts val="0"/>
              </a:spcAft>
              <a:buClr>
                <a:srgbClr val="443728"/>
              </a:buClr>
              <a:buSzPts val="1683"/>
              <a:buFont typeface="Open Sans"/>
              <a:buNone/>
            </a:pPr>
            <a:r>
              <a:rPr lang="en-US" sz="1783">
                <a:solidFill>
                  <a:srgbClr val="443728"/>
                </a:solidFill>
                <a:latin typeface="Open Sans"/>
                <a:ea typeface="Open Sans"/>
                <a:cs typeface="Open Sans"/>
                <a:sym typeface="Open Sans"/>
              </a:rPr>
              <a:t>DDT is a remarkably stable compound, resistant to degradation by acids, bases, and oxidising agents. It is also highly persistent in the environment, with a half-life that can range from several months to several years, depending on environmental conditions. This persistence contributes to the bioaccumulation of DDT in food chains, leading to its widespread environmental impact.</a:t>
            </a:r>
            <a:endParaRPr sz="1783">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sp>
        <p:nvSpPr>
          <p:cNvPr id="49" name="Google Shape;49;p7"/>
          <p:cNvSpPr/>
          <p:nvPr/>
        </p:nvSpPr>
        <p:spPr>
          <a:xfrm>
            <a:off x="0" y="0"/>
            <a:ext cx="14630400" cy="8229600"/>
          </a:xfrm>
          <a:prstGeom prst="rect">
            <a:avLst/>
          </a:prstGeom>
          <a:solidFill>
            <a:srgbClr val="F7EDE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0" name="Google Shape;50;p7"/>
          <p:cNvSpPr/>
          <p:nvPr/>
        </p:nvSpPr>
        <p:spPr>
          <a:xfrm>
            <a:off x="0" y="0"/>
            <a:ext cx="14630400" cy="10558224"/>
          </a:xfrm>
          <a:prstGeom prst="rect">
            <a:avLst/>
          </a:prstGeom>
          <a:solidFill>
            <a:srgbClr val="FFFCF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1" name="Google Shape;51;p7"/>
          <p:cNvSpPr/>
          <p:nvPr/>
        </p:nvSpPr>
        <p:spPr>
          <a:xfrm>
            <a:off x="3621179" y="427675"/>
            <a:ext cx="7382100" cy="486000"/>
          </a:xfrm>
          <a:prstGeom prst="rect">
            <a:avLst/>
          </a:prstGeom>
          <a:noFill/>
          <a:ln>
            <a:noFill/>
          </a:ln>
        </p:spPr>
        <p:txBody>
          <a:bodyPr anchorCtr="0" anchor="t" bIns="45700" lIns="91425" spcFirstLastPara="1" rIns="91425" wrap="square" tIns="45700">
            <a:noAutofit/>
          </a:bodyPr>
          <a:lstStyle/>
          <a:p>
            <a:pPr indent="0" lvl="0" marL="0" marR="0" rtl="0" algn="ctr">
              <a:lnSpc>
                <a:spcPct val="124983"/>
              </a:lnSpc>
              <a:spcBef>
                <a:spcPts val="0"/>
              </a:spcBef>
              <a:spcAft>
                <a:spcPts val="0"/>
              </a:spcAft>
              <a:buClr>
                <a:srgbClr val="443728"/>
              </a:buClr>
              <a:buSzPts val="3062"/>
              <a:buFont typeface="Crimson Pro"/>
              <a:buNone/>
            </a:pPr>
            <a:r>
              <a:rPr b="1" lang="en-US" sz="3062">
                <a:solidFill>
                  <a:srgbClr val="443728"/>
                </a:solidFill>
                <a:latin typeface="Crimson Pro"/>
                <a:ea typeface="Crimson Pro"/>
                <a:cs typeface="Crimson Pro"/>
                <a:sym typeface="Crimson Pro"/>
              </a:rPr>
              <a:t>Historical Background of DDT</a:t>
            </a:r>
            <a:endParaRPr sz="3062">
              <a:solidFill>
                <a:schemeClr val="dk1"/>
              </a:solidFill>
              <a:latin typeface="Calibri"/>
              <a:ea typeface="Calibri"/>
              <a:cs typeface="Calibri"/>
              <a:sym typeface="Calibri"/>
            </a:endParaRPr>
          </a:p>
        </p:txBody>
      </p:sp>
      <p:sp>
        <p:nvSpPr>
          <p:cNvPr id="52" name="Google Shape;52;p7"/>
          <p:cNvSpPr/>
          <p:nvPr/>
        </p:nvSpPr>
        <p:spPr>
          <a:xfrm>
            <a:off x="7299722" y="1224677"/>
            <a:ext cx="31075" cy="8905875"/>
          </a:xfrm>
          <a:prstGeom prst="roundRect">
            <a:avLst>
              <a:gd fmla="val 225238" name="adj"/>
            </a:avLst>
          </a:prstGeom>
          <a:solidFill>
            <a:srgbClr val="D1C8C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3" name="Google Shape;53;p7"/>
          <p:cNvSpPr/>
          <p:nvPr/>
        </p:nvSpPr>
        <p:spPr>
          <a:xfrm>
            <a:off x="6595884" y="1505486"/>
            <a:ext cx="544354" cy="31075"/>
          </a:xfrm>
          <a:prstGeom prst="roundRect">
            <a:avLst>
              <a:gd fmla="val 225238" name="adj"/>
            </a:avLst>
          </a:prstGeom>
          <a:solidFill>
            <a:srgbClr val="D1C8C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 name="Google Shape;54;p7"/>
          <p:cNvSpPr/>
          <p:nvPr/>
        </p:nvSpPr>
        <p:spPr>
          <a:xfrm>
            <a:off x="7140238" y="1346121"/>
            <a:ext cx="349925" cy="349925"/>
          </a:xfrm>
          <a:prstGeom prst="roundRect">
            <a:avLst>
              <a:gd fmla="val 20002" name="adj"/>
            </a:avLst>
          </a:prstGeom>
          <a:solidFill>
            <a:srgbClr val="EBE2E0"/>
          </a:solidFill>
          <a:ln cap="flat" cmpd="sng" w="9525">
            <a:solidFill>
              <a:srgbClr val="D1C8C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5" name="Google Shape;55;p7"/>
          <p:cNvSpPr/>
          <p:nvPr/>
        </p:nvSpPr>
        <p:spPr>
          <a:xfrm>
            <a:off x="7271564" y="1375172"/>
            <a:ext cx="87273" cy="291703"/>
          </a:xfrm>
          <a:prstGeom prst="rect">
            <a:avLst/>
          </a:prstGeom>
          <a:noFill/>
          <a:ln>
            <a:noFill/>
          </a:ln>
        </p:spPr>
        <p:txBody>
          <a:bodyPr anchorCtr="0" anchor="t" bIns="45700" lIns="91425" spcFirstLastPara="1" rIns="91425" wrap="square" tIns="45700">
            <a:noAutofit/>
          </a:bodyPr>
          <a:lstStyle/>
          <a:p>
            <a:pPr indent="0" lvl="0" marL="0" marR="0" rtl="0" algn="ctr">
              <a:lnSpc>
                <a:spcPct val="124986"/>
              </a:lnSpc>
              <a:spcBef>
                <a:spcPts val="0"/>
              </a:spcBef>
              <a:spcAft>
                <a:spcPts val="0"/>
              </a:spcAft>
              <a:buClr>
                <a:srgbClr val="443728"/>
              </a:buClr>
              <a:buSzPts val="1837"/>
              <a:buFont typeface="Crimson Pro"/>
              <a:buNone/>
            </a:pPr>
            <a:r>
              <a:rPr b="1" lang="en-US" sz="1837">
                <a:solidFill>
                  <a:srgbClr val="443728"/>
                </a:solidFill>
                <a:latin typeface="Crimson Pro"/>
                <a:ea typeface="Crimson Pro"/>
                <a:cs typeface="Crimson Pro"/>
                <a:sym typeface="Crimson Pro"/>
              </a:rPr>
              <a:t>1</a:t>
            </a:r>
            <a:endParaRPr sz="1837">
              <a:solidFill>
                <a:schemeClr val="dk1"/>
              </a:solidFill>
              <a:latin typeface="Calibri"/>
              <a:ea typeface="Calibri"/>
              <a:cs typeface="Calibri"/>
              <a:sym typeface="Calibri"/>
            </a:endParaRPr>
          </a:p>
        </p:txBody>
      </p:sp>
      <p:sp>
        <p:nvSpPr>
          <p:cNvPr id="56" name="Google Shape;56;p7"/>
          <p:cNvSpPr/>
          <p:nvPr/>
        </p:nvSpPr>
        <p:spPr>
          <a:xfrm>
            <a:off x="4515564" y="1380173"/>
            <a:ext cx="1944172" cy="243007"/>
          </a:xfrm>
          <a:prstGeom prst="rect">
            <a:avLst/>
          </a:prstGeom>
          <a:noFill/>
          <a:ln>
            <a:noFill/>
          </a:ln>
        </p:spPr>
        <p:txBody>
          <a:bodyPr anchorCtr="0" anchor="t" bIns="45700" lIns="91425" spcFirstLastPara="1" rIns="91425" wrap="square" tIns="45700">
            <a:noAutofit/>
          </a:bodyPr>
          <a:lstStyle/>
          <a:p>
            <a:pPr indent="0" lvl="0" marL="0" marR="0" rtl="0" algn="r">
              <a:lnSpc>
                <a:spcPct val="125016"/>
              </a:lnSpc>
              <a:spcBef>
                <a:spcPts val="0"/>
              </a:spcBef>
              <a:spcAft>
                <a:spcPts val="0"/>
              </a:spcAft>
              <a:buClr>
                <a:srgbClr val="443728"/>
              </a:buClr>
              <a:buSzPts val="1531"/>
              <a:buFont typeface="Crimson Pro"/>
              <a:buNone/>
            </a:pPr>
            <a:r>
              <a:rPr b="1" lang="en-US" sz="2131">
                <a:solidFill>
                  <a:srgbClr val="443728"/>
                </a:solidFill>
                <a:latin typeface="Crimson Pro"/>
                <a:ea typeface="Crimson Pro"/>
                <a:cs typeface="Crimson Pro"/>
                <a:sym typeface="Crimson Pro"/>
              </a:rPr>
              <a:t>Origins of DDT</a:t>
            </a:r>
            <a:endParaRPr sz="2131">
              <a:solidFill>
                <a:schemeClr val="dk1"/>
              </a:solidFill>
              <a:latin typeface="Calibri"/>
              <a:ea typeface="Calibri"/>
              <a:cs typeface="Calibri"/>
              <a:sym typeface="Calibri"/>
            </a:endParaRPr>
          </a:p>
        </p:txBody>
      </p:sp>
      <p:sp>
        <p:nvSpPr>
          <p:cNvPr id="57" name="Google Shape;57;p7"/>
          <p:cNvSpPr/>
          <p:nvPr/>
        </p:nvSpPr>
        <p:spPr>
          <a:xfrm>
            <a:off x="892950" y="1864775"/>
            <a:ext cx="5566800" cy="2474400"/>
          </a:xfrm>
          <a:prstGeom prst="rect">
            <a:avLst/>
          </a:prstGeom>
          <a:noFill/>
          <a:ln>
            <a:noFill/>
          </a:ln>
        </p:spPr>
        <p:txBody>
          <a:bodyPr anchorCtr="0" anchor="t" bIns="45700" lIns="91425" spcFirstLastPara="1" rIns="91425" wrap="square" tIns="45700">
            <a:noAutofit/>
          </a:bodyPr>
          <a:lstStyle/>
          <a:p>
            <a:pPr indent="0" lvl="0" marL="0" marR="0" rtl="0" algn="r">
              <a:lnSpc>
                <a:spcPct val="160000"/>
              </a:lnSpc>
              <a:spcBef>
                <a:spcPts val="0"/>
              </a:spcBef>
              <a:spcAft>
                <a:spcPts val="0"/>
              </a:spcAft>
              <a:buClr>
                <a:srgbClr val="443728"/>
              </a:buClr>
              <a:buSzPts val="1225"/>
              <a:buFont typeface="Open Sans"/>
              <a:buNone/>
            </a:pPr>
            <a:r>
              <a:rPr lang="en-US" sz="1625">
                <a:solidFill>
                  <a:srgbClr val="443728"/>
                </a:solidFill>
                <a:latin typeface="Open Sans"/>
                <a:ea typeface="Open Sans"/>
                <a:cs typeface="Open Sans"/>
                <a:sym typeface="Open Sans"/>
              </a:rPr>
              <a:t>DDT was first synthesised in 1874 by the Austrian chemist Othmar Zeidler. However, it was not until the 1930s that the insecticidal properties of DDT were discovered by the Swiss chemist Paul Müller. Müller's won the Nobel Prize in Physiology or Medicine in 1948.</a:t>
            </a:r>
            <a:endParaRPr sz="1625">
              <a:solidFill>
                <a:schemeClr val="dk1"/>
              </a:solidFill>
              <a:latin typeface="Calibri"/>
              <a:ea typeface="Calibri"/>
              <a:cs typeface="Calibri"/>
              <a:sym typeface="Calibri"/>
            </a:endParaRPr>
          </a:p>
        </p:txBody>
      </p:sp>
      <p:sp>
        <p:nvSpPr>
          <p:cNvPr id="58" name="Google Shape;58;p7"/>
          <p:cNvSpPr/>
          <p:nvPr/>
        </p:nvSpPr>
        <p:spPr>
          <a:xfrm>
            <a:off x="7490162" y="2283083"/>
            <a:ext cx="544354" cy="31075"/>
          </a:xfrm>
          <a:prstGeom prst="roundRect">
            <a:avLst>
              <a:gd fmla="val 225238" name="adj"/>
            </a:avLst>
          </a:prstGeom>
          <a:solidFill>
            <a:srgbClr val="D1C8C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 name="Google Shape;59;p7"/>
          <p:cNvSpPr/>
          <p:nvPr/>
        </p:nvSpPr>
        <p:spPr>
          <a:xfrm>
            <a:off x="7140238" y="2123718"/>
            <a:ext cx="349925" cy="349925"/>
          </a:xfrm>
          <a:prstGeom prst="roundRect">
            <a:avLst>
              <a:gd fmla="val 20002" name="adj"/>
            </a:avLst>
          </a:prstGeom>
          <a:solidFill>
            <a:srgbClr val="EBE2E0"/>
          </a:solidFill>
          <a:ln cap="flat" cmpd="sng" w="9525">
            <a:solidFill>
              <a:srgbClr val="D1C8C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 name="Google Shape;60;p7"/>
          <p:cNvSpPr/>
          <p:nvPr/>
        </p:nvSpPr>
        <p:spPr>
          <a:xfrm>
            <a:off x="7255728" y="2152769"/>
            <a:ext cx="118943" cy="291703"/>
          </a:xfrm>
          <a:prstGeom prst="rect">
            <a:avLst/>
          </a:prstGeom>
          <a:noFill/>
          <a:ln>
            <a:noFill/>
          </a:ln>
        </p:spPr>
        <p:txBody>
          <a:bodyPr anchorCtr="0" anchor="t" bIns="45700" lIns="91425" spcFirstLastPara="1" rIns="91425" wrap="square" tIns="45700">
            <a:noAutofit/>
          </a:bodyPr>
          <a:lstStyle/>
          <a:p>
            <a:pPr indent="0" lvl="0" marL="0" marR="0" rtl="0" algn="ctr">
              <a:lnSpc>
                <a:spcPct val="124986"/>
              </a:lnSpc>
              <a:spcBef>
                <a:spcPts val="0"/>
              </a:spcBef>
              <a:spcAft>
                <a:spcPts val="0"/>
              </a:spcAft>
              <a:buClr>
                <a:srgbClr val="443728"/>
              </a:buClr>
              <a:buSzPts val="1837"/>
              <a:buFont typeface="Crimson Pro"/>
              <a:buNone/>
            </a:pPr>
            <a:r>
              <a:rPr b="1" lang="en-US" sz="1837">
                <a:solidFill>
                  <a:srgbClr val="443728"/>
                </a:solidFill>
                <a:latin typeface="Crimson Pro"/>
                <a:ea typeface="Crimson Pro"/>
                <a:cs typeface="Crimson Pro"/>
                <a:sym typeface="Crimson Pro"/>
              </a:rPr>
              <a:t>2</a:t>
            </a:r>
            <a:endParaRPr sz="1837">
              <a:solidFill>
                <a:schemeClr val="dk1"/>
              </a:solidFill>
              <a:latin typeface="Calibri"/>
              <a:ea typeface="Calibri"/>
              <a:cs typeface="Calibri"/>
              <a:sym typeface="Calibri"/>
            </a:endParaRPr>
          </a:p>
        </p:txBody>
      </p:sp>
      <p:sp>
        <p:nvSpPr>
          <p:cNvPr id="61" name="Google Shape;61;p7"/>
          <p:cNvSpPr/>
          <p:nvPr/>
        </p:nvSpPr>
        <p:spPr>
          <a:xfrm>
            <a:off x="8170664" y="2157770"/>
            <a:ext cx="2630210" cy="243007"/>
          </a:xfrm>
          <a:prstGeom prst="rect">
            <a:avLst/>
          </a:prstGeom>
          <a:noFill/>
          <a:ln>
            <a:noFill/>
          </a:ln>
        </p:spPr>
        <p:txBody>
          <a:bodyPr anchorCtr="0" anchor="t" bIns="45700" lIns="91425" spcFirstLastPara="1" rIns="91425" wrap="square" tIns="45700">
            <a:noAutofit/>
          </a:bodyPr>
          <a:lstStyle/>
          <a:p>
            <a:pPr indent="0" lvl="0" marL="0" marR="0" rtl="0" algn="l">
              <a:lnSpc>
                <a:spcPct val="125016"/>
              </a:lnSpc>
              <a:spcBef>
                <a:spcPts val="0"/>
              </a:spcBef>
              <a:spcAft>
                <a:spcPts val="0"/>
              </a:spcAft>
              <a:buClr>
                <a:srgbClr val="443728"/>
              </a:buClr>
              <a:buSzPts val="1531"/>
              <a:buFont typeface="Crimson Pro"/>
              <a:buNone/>
            </a:pPr>
            <a:r>
              <a:rPr b="1" lang="en-US" sz="2131">
                <a:solidFill>
                  <a:srgbClr val="443728"/>
                </a:solidFill>
                <a:latin typeface="Crimson Pro"/>
                <a:ea typeface="Crimson Pro"/>
                <a:cs typeface="Crimson Pro"/>
                <a:sym typeface="Crimson Pro"/>
              </a:rPr>
              <a:t>Widespread Use in World War II</a:t>
            </a:r>
            <a:endParaRPr sz="2131">
              <a:solidFill>
                <a:schemeClr val="dk1"/>
              </a:solidFill>
              <a:latin typeface="Calibri"/>
              <a:ea typeface="Calibri"/>
              <a:cs typeface="Calibri"/>
              <a:sym typeface="Calibri"/>
            </a:endParaRPr>
          </a:p>
        </p:txBody>
      </p:sp>
      <p:sp>
        <p:nvSpPr>
          <p:cNvPr id="62" name="Google Shape;62;p7"/>
          <p:cNvSpPr/>
          <p:nvPr/>
        </p:nvSpPr>
        <p:spPr>
          <a:xfrm>
            <a:off x="8170700" y="2960100"/>
            <a:ext cx="4642800" cy="6582300"/>
          </a:xfrm>
          <a:prstGeom prst="rect">
            <a:avLst/>
          </a:prstGeom>
          <a:noFill/>
          <a:ln>
            <a:noFill/>
          </a:ln>
        </p:spPr>
        <p:txBody>
          <a:bodyPr anchorCtr="0" anchor="t" bIns="45700" lIns="91425" spcFirstLastPara="1" rIns="91425" wrap="square" tIns="45700">
            <a:noAutofit/>
          </a:bodyPr>
          <a:lstStyle/>
          <a:p>
            <a:pPr indent="0" lvl="0" marL="0" marR="0" rtl="0" algn="l">
              <a:lnSpc>
                <a:spcPct val="160000"/>
              </a:lnSpc>
              <a:spcBef>
                <a:spcPts val="0"/>
              </a:spcBef>
              <a:spcAft>
                <a:spcPts val="0"/>
              </a:spcAft>
              <a:buClr>
                <a:srgbClr val="443728"/>
              </a:buClr>
              <a:buSzPts val="1225"/>
              <a:buFont typeface="Open Sans"/>
              <a:buNone/>
            </a:pPr>
            <a:r>
              <a:rPr lang="en-US" sz="1625">
                <a:solidFill>
                  <a:srgbClr val="443728"/>
                </a:solidFill>
                <a:latin typeface="Open Sans"/>
                <a:ea typeface="Open Sans"/>
                <a:cs typeface="Open Sans"/>
                <a:sym typeface="Open Sans"/>
              </a:rPr>
              <a:t>During World War II, DDT was extensively used by the Allied forces to control insect-borne diseases such as malaria and typhus, which had been major threats to military personnel and civilians. The effectiveness of DDT in controlling these diseases led to it being hailed as a "miracle insecticide" .</a:t>
            </a:r>
            <a:endParaRPr sz="1625">
              <a:solidFill>
                <a:schemeClr val="dk1"/>
              </a:solidFill>
              <a:latin typeface="Calibri"/>
              <a:ea typeface="Calibri"/>
              <a:cs typeface="Calibri"/>
              <a:sym typeface="Calibri"/>
            </a:endParaRPr>
          </a:p>
        </p:txBody>
      </p:sp>
      <p:sp>
        <p:nvSpPr>
          <p:cNvPr id="63" name="Google Shape;63;p7"/>
          <p:cNvSpPr/>
          <p:nvPr/>
        </p:nvSpPr>
        <p:spPr>
          <a:xfrm>
            <a:off x="6595813" y="5157733"/>
            <a:ext cx="544500" cy="31200"/>
          </a:xfrm>
          <a:prstGeom prst="roundRect">
            <a:avLst>
              <a:gd fmla="val 225238" name="adj"/>
            </a:avLst>
          </a:prstGeom>
          <a:solidFill>
            <a:srgbClr val="D1C8C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 name="Google Shape;64;p7"/>
          <p:cNvSpPr/>
          <p:nvPr/>
        </p:nvSpPr>
        <p:spPr>
          <a:xfrm>
            <a:off x="7137251" y="4940345"/>
            <a:ext cx="349800" cy="349800"/>
          </a:xfrm>
          <a:prstGeom prst="roundRect">
            <a:avLst>
              <a:gd fmla="val 20002" name="adj"/>
            </a:avLst>
          </a:prstGeom>
          <a:solidFill>
            <a:srgbClr val="EBE2E0"/>
          </a:solidFill>
          <a:ln cap="flat" cmpd="sng" w="9525">
            <a:solidFill>
              <a:srgbClr val="D1C8C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 name="Google Shape;65;p7"/>
          <p:cNvSpPr/>
          <p:nvPr/>
        </p:nvSpPr>
        <p:spPr>
          <a:xfrm>
            <a:off x="7255241" y="4969397"/>
            <a:ext cx="114000" cy="291600"/>
          </a:xfrm>
          <a:prstGeom prst="rect">
            <a:avLst/>
          </a:prstGeom>
          <a:noFill/>
          <a:ln>
            <a:noFill/>
          </a:ln>
        </p:spPr>
        <p:txBody>
          <a:bodyPr anchorCtr="0" anchor="t" bIns="45700" lIns="91425" spcFirstLastPara="1" rIns="91425" wrap="square" tIns="45700">
            <a:noAutofit/>
          </a:bodyPr>
          <a:lstStyle/>
          <a:p>
            <a:pPr indent="0" lvl="0" marL="0" marR="0" rtl="0" algn="ctr">
              <a:lnSpc>
                <a:spcPct val="124986"/>
              </a:lnSpc>
              <a:spcBef>
                <a:spcPts val="0"/>
              </a:spcBef>
              <a:spcAft>
                <a:spcPts val="0"/>
              </a:spcAft>
              <a:buClr>
                <a:srgbClr val="443728"/>
              </a:buClr>
              <a:buSzPts val="1837"/>
              <a:buFont typeface="Crimson Pro"/>
              <a:buNone/>
            </a:pPr>
            <a:r>
              <a:rPr b="1" lang="en-US" sz="1837">
                <a:solidFill>
                  <a:srgbClr val="443728"/>
                </a:solidFill>
                <a:latin typeface="Crimson Pro"/>
                <a:ea typeface="Crimson Pro"/>
                <a:cs typeface="Crimson Pro"/>
                <a:sym typeface="Crimson Pro"/>
              </a:rPr>
              <a:t>3</a:t>
            </a:r>
            <a:endParaRPr sz="1837">
              <a:solidFill>
                <a:schemeClr val="dk1"/>
              </a:solidFill>
              <a:latin typeface="Calibri"/>
              <a:ea typeface="Calibri"/>
              <a:cs typeface="Calibri"/>
              <a:sym typeface="Calibri"/>
            </a:endParaRPr>
          </a:p>
        </p:txBody>
      </p:sp>
      <p:sp>
        <p:nvSpPr>
          <p:cNvPr id="66" name="Google Shape;66;p7"/>
          <p:cNvSpPr/>
          <p:nvPr/>
        </p:nvSpPr>
        <p:spPr>
          <a:xfrm>
            <a:off x="914102" y="5012250"/>
            <a:ext cx="5566800" cy="533700"/>
          </a:xfrm>
          <a:prstGeom prst="rect">
            <a:avLst/>
          </a:prstGeom>
          <a:noFill/>
          <a:ln>
            <a:noFill/>
          </a:ln>
        </p:spPr>
        <p:txBody>
          <a:bodyPr anchorCtr="0" anchor="t" bIns="45700" lIns="91425" spcFirstLastPara="1" rIns="91425" wrap="square" tIns="45700">
            <a:noAutofit/>
          </a:bodyPr>
          <a:lstStyle/>
          <a:p>
            <a:pPr indent="0" lvl="0" marL="0" marR="0" rtl="0" algn="r">
              <a:lnSpc>
                <a:spcPct val="125016"/>
              </a:lnSpc>
              <a:spcBef>
                <a:spcPts val="0"/>
              </a:spcBef>
              <a:spcAft>
                <a:spcPts val="0"/>
              </a:spcAft>
              <a:buClr>
                <a:srgbClr val="443728"/>
              </a:buClr>
              <a:buSzPts val="1531"/>
              <a:buFont typeface="Crimson Pro"/>
              <a:buNone/>
            </a:pPr>
            <a:r>
              <a:rPr b="1" lang="en-US" sz="2131">
                <a:solidFill>
                  <a:srgbClr val="443728"/>
                </a:solidFill>
                <a:latin typeface="Crimson Pro"/>
                <a:ea typeface="Crimson Pro"/>
                <a:cs typeface="Crimson Pro"/>
                <a:sym typeface="Crimson Pro"/>
              </a:rPr>
              <a:t>Concerns about Environmental Impacts</a:t>
            </a:r>
            <a:endParaRPr sz="2131">
              <a:solidFill>
                <a:schemeClr val="dk1"/>
              </a:solidFill>
              <a:latin typeface="Calibri"/>
              <a:ea typeface="Calibri"/>
              <a:cs typeface="Calibri"/>
              <a:sym typeface="Calibri"/>
            </a:endParaRPr>
          </a:p>
        </p:txBody>
      </p:sp>
      <p:sp>
        <p:nvSpPr>
          <p:cNvPr id="67" name="Google Shape;67;p7"/>
          <p:cNvSpPr/>
          <p:nvPr/>
        </p:nvSpPr>
        <p:spPr>
          <a:xfrm>
            <a:off x="914100" y="5562900"/>
            <a:ext cx="5566800" cy="3979500"/>
          </a:xfrm>
          <a:prstGeom prst="rect">
            <a:avLst/>
          </a:prstGeom>
          <a:noFill/>
          <a:ln>
            <a:noFill/>
          </a:ln>
        </p:spPr>
        <p:txBody>
          <a:bodyPr anchorCtr="0" anchor="t" bIns="45700" lIns="91425" spcFirstLastPara="1" rIns="91425" wrap="square" tIns="45700">
            <a:noAutofit/>
          </a:bodyPr>
          <a:lstStyle/>
          <a:p>
            <a:pPr indent="0" lvl="0" marL="0" marR="0" rtl="0" algn="r">
              <a:lnSpc>
                <a:spcPct val="160000"/>
              </a:lnSpc>
              <a:spcBef>
                <a:spcPts val="0"/>
              </a:spcBef>
              <a:spcAft>
                <a:spcPts val="0"/>
              </a:spcAft>
              <a:buClr>
                <a:srgbClr val="443728"/>
              </a:buClr>
              <a:buSzPts val="1225"/>
              <a:buFont typeface="Open Sans"/>
              <a:buNone/>
            </a:pPr>
            <a:r>
              <a:rPr lang="en-US" sz="1525">
                <a:solidFill>
                  <a:srgbClr val="443728"/>
                </a:solidFill>
                <a:latin typeface="Open Sans"/>
                <a:ea typeface="Open Sans"/>
                <a:cs typeface="Open Sans"/>
                <a:sym typeface="Open Sans"/>
              </a:rPr>
              <a:t>In the 1960s, concerns emerged about the potential negative environmental impacts of widespread DDT use. The American biologist Rachel Carson's book "Silent Spring" highlighted the detrimental effects of DDT on wildlife, particularly birds, and its persistence in the environment. This led to increased research, regulation, and banning in many countries in the 1970s and 1980s.</a:t>
            </a:r>
            <a:endParaRPr sz="1525">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8"/>
          <p:cNvSpPr/>
          <p:nvPr/>
        </p:nvSpPr>
        <p:spPr>
          <a:xfrm>
            <a:off x="0" y="0"/>
            <a:ext cx="14630400" cy="8229600"/>
          </a:xfrm>
          <a:prstGeom prst="rect">
            <a:avLst/>
          </a:prstGeom>
          <a:solidFill>
            <a:srgbClr val="F7EDE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 name="Google Shape;74;p8"/>
          <p:cNvSpPr/>
          <p:nvPr/>
        </p:nvSpPr>
        <p:spPr>
          <a:xfrm>
            <a:off x="76200" y="0"/>
            <a:ext cx="14630400" cy="8229600"/>
          </a:xfrm>
          <a:prstGeom prst="rect">
            <a:avLst/>
          </a:prstGeom>
          <a:solidFill>
            <a:srgbClr val="FFFCF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preencoded.png" id="75" name="Google Shape;75;p8"/>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76" name="Google Shape;76;p8"/>
          <p:cNvSpPr/>
          <p:nvPr/>
        </p:nvSpPr>
        <p:spPr>
          <a:xfrm>
            <a:off x="804150" y="590675"/>
            <a:ext cx="7535700" cy="1340100"/>
          </a:xfrm>
          <a:prstGeom prst="rect">
            <a:avLst/>
          </a:prstGeom>
          <a:noFill/>
          <a:ln>
            <a:noFill/>
          </a:ln>
        </p:spPr>
        <p:txBody>
          <a:bodyPr anchorCtr="0" anchor="t" bIns="45700" lIns="91425" spcFirstLastPara="1" rIns="91425" wrap="square" tIns="45700">
            <a:noAutofit/>
          </a:bodyPr>
          <a:lstStyle/>
          <a:p>
            <a:pPr indent="0" lvl="0" marL="0" marR="0" rtl="0" algn="l">
              <a:lnSpc>
                <a:spcPct val="124988"/>
              </a:lnSpc>
              <a:spcBef>
                <a:spcPts val="0"/>
              </a:spcBef>
              <a:spcAft>
                <a:spcPts val="0"/>
              </a:spcAft>
              <a:buClr>
                <a:srgbClr val="443728"/>
              </a:buClr>
              <a:buSzPts val="4222"/>
              <a:buFont typeface="Crimson Pro"/>
              <a:buNone/>
            </a:pPr>
            <a:r>
              <a:rPr b="1" lang="en-US" sz="3922">
                <a:solidFill>
                  <a:srgbClr val="443728"/>
                </a:solidFill>
                <a:latin typeface="Crimson Pro"/>
                <a:ea typeface="Crimson Pro"/>
                <a:cs typeface="Crimson Pro"/>
                <a:sym typeface="Crimson Pro"/>
              </a:rPr>
              <a:t>Raw Materials/Production Process</a:t>
            </a:r>
            <a:endParaRPr sz="3922">
              <a:solidFill>
                <a:schemeClr val="dk1"/>
              </a:solidFill>
              <a:latin typeface="Calibri"/>
              <a:ea typeface="Calibri"/>
              <a:cs typeface="Calibri"/>
              <a:sym typeface="Calibri"/>
            </a:endParaRPr>
          </a:p>
        </p:txBody>
      </p:sp>
      <p:sp>
        <p:nvSpPr>
          <p:cNvPr id="77" name="Google Shape;77;p8"/>
          <p:cNvSpPr/>
          <p:nvPr/>
        </p:nvSpPr>
        <p:spPr>
          <a:xfrm>
            <a:off x="804150" y="1404025"/>
            <a:ext cx="7535700" cy="2842800"/>
          </a:xfrm>
          <a:prstGeom prst="rect">
            <a:avLst/>
          </a:prstGeom>
          <a:noFill/>
          <a:ln>
            <a:noFill/>
          </a:ln>
        </p:spPr>
        <p:txBody>
          <a:bodyPr anchorCtr="0" anchor="t" bIns="45700" lIns="91425" spcFirstLastPara="1" rIns="91425" wrap="square" tIns="45700">
            <a:noAutofit/>
          </a:bodyPr>
          <a:lstStyle/>
          <a:p>
            <a:pPr indent="-348551" lvl="0" marL="457200" rtl="0" algn="l">
              <a:lnSpc>
                <a:spcPct val="159976"/>
              </a:lnSpc>
              <a:spcBef>
                <a:spcPts val="0"/>
              </a:spcBef>
              <a:spcAft>
                <a:spcPts val="0"/>
              </a:spcAft>
              <a:buClr>
                <a:srgbClr val="443728"/>
              </a:buClr>
              <a:buSzPts val="1889"/>
              <a:buFont typeface="Open Sans"/>
              <a:buChar char="●"/>
            </a:pPr>
            <a:r>
              <a:rPr lang="en-US" sz="1889">
                <a:solidFill>
                  <a:srgbClr val="443728"/>
                </a:solidFill>
                <a:latin typeface="Open Sans"/>
                <a:ea typeface="Open Sans"/>
                <a:cs typeface="Open Sans"/>
                <a:sym typeface="Open Sans"/>
              </a:rPr>
              <a:t>Chloral, a colourless liquid, is first produced by the chlorination of ethanol.</a:t>
            </a:r>
            <a:endParaRPr sz="1889">
              <a:solidFill>
                <a:srgbClr val="443728"/>
              </a:solidFill>
              <a:latin typeface="Open Sans"/>
              <a:ea typeface="Open Sans"/>
              <a:cs typeface="Open Sans"/>
              <a:sym typeface="Open Sans"/>
            </a:endParaRPr>
          </a:p>
          <a:p>
            <a:pPr indent="-348551" lvl="0" marL="457200" rtl="0" algn="l">
              <a:lnSpc>
                <a:spcPct val="159976"/>
              </a:lnSpc>
              <a:spcBef>
                <a:spcPts val="0"/>
              </a:spcBef>
              <a:spcAft>
                <a:spcPts val="0"/>
              </a:spcAft>
              <a:buClr>
                <a:srgbClr val="443728"/>
              </a:buClr>
              <a:buSzPts val="1889"/>
              <a:buFont typeface="Open Sans"/>
              <a:buChar char="●"/>
            </a:pPr>
            <a:r>
              <a:rPr lang="en-US" sz="1889">
                <a:solidFill>
                  <a:srgbClr val="443728"/>
                </a:solidFill>
                <a:latin typeface="Open Sans"/>
                <a:ea typeface="Open Sans"/>
                <a:cs typeface="Open Sans"/>
                <a:sym typeface="Open Sans"/>
              </a:rPr>
              <a:t>Chlorobenzene, an aromatic compound  is then synthesised by the reaction of chloral and benzene in the presence of</a:t>
            </a:r>
            <a:endParaRPr sz="1889">
              <a:solidFill>
                <a:srgbClr val="443728"/>
              </a:solidFill>
              <a:latin typeface="Open Sans"/>
              <a:ea typeface="Open Sans"/>
              <a:cs typeface="Open Sans"/>
              <a:sym typeface="Open Sans"/>
            </a:endParaRPr>
          </a:p>
          <a:p>
            <a:pPr indent="-348551" lvl="0" marL="457200" marR="0" rtl="0" algn="l">
              <a:lnSpc>
                <a:spcPct val="159976"/>
              </a:lnSpc>
              <a:spcBef>
                <a:spcPts val="0"/>
              </a:spcBef>
              <a:spcAft>
                <a:spcPts val="0"/>
              </a:spcAft>
              <a:buClr>
                <a:srgbClr val="443728"/>
              </a:buClr>
              <a:buSzPts val="1889"/>
              <a:buFont typeface="Open Sans"/>
              <a:buChar char="●"/>
            </a:pPr>
            <a:r>
              <a:rPr lang="en-US" sz="1889">
                <a:solidFill>
                  <a:srgbClr val="443728"/>
                </a:solidFill>
                <a:latin typeface="Open Sans"/>
                <a:ea typeface="Open Sans"/>
                <a:cs typeface="Open Sans"/>
                <a:sym typeface="Open Sans"/>
              </a:rPr>
              <a:t>Sulfuric Acid.</a:t>
            </a:r>
            <a:endParaRPr sz="1889">
              <a:solidFill>
                <a:srgbClr val="443728"/>
              </a:solidFill>
              <a:latin typeface="Open Sans"/>
              <a:ea typeface="Open Sans"/>
              <a:cs typeface="Open Sans"/>
              <a:sym typeface="Open Sans"/>
            </a:endParaRPr>
          </a:p>
          <a:p>
            <a:pPr indent="0" lvl="0" marL="0" marR="0" rtl="0" algn="l">
              <a:lnSpc>
                <a:spcPct val="159976"/>
              </a:lnSpc>
              <a:spcBef>
                <a:spcPts val="0"/>
              </a:spcBef>
              <a:spcAft>
                <a:spcPts val="0"/>
              </a:spcAft>
              <a:buNone/>
            </a:pPr>
            <a:r>
              <a:rPr lang="en-US" sz="1889">
                <a:solidFill>
                  <a:srgbClr val="443728"/>
                </a:solidFill>
                <a:latin typeface="Open Sans"/>
                <a:ea typeface="Open Sans"/>
                <a:cs typeface="Open Sans"/>
                <a:sym typeface="Open Sans"/>
              </a:rPr>
              <a:t> The final step involves the chlorination of chlorobenzene to produce DDT, which is an off-white crystalline solid.</a:t>
            </a:r>
            <a:endParaRPr sz="1889">
              <a:solidFill>
                <a:schemeClr val="dk1"/>
              </a:solidFill>
              <a:latin typeface="Calibri"/>
              <a:ea typeface="Calibri"/>
              <a:cs typeface="Calibri"/>
              <a:sym typeface="Calibri"/>
            </a:endParaRPr>
          </a:p>
        </p:txBody>
      </p:sp>
      <p:sp>
        <p:nvSpPr>
          <p:cNvPr id="78" name="Google Shape;78;p8"/>
          <p:cNvSpPr/>
          <p:nvPr/>
        </p:nvSpPr>
        <p:spPr>
          <a:xfrm>
            <a:off x="804148" y="4809978"/>
            <a:ext cx="7535700" cy="2744100"/>
          </a:xfrm>
          <a:prstGeom prst="rect">
            <a:avLst/>
          </a:prstGeom>
          <a:noFill/>
          <a:ln>
            <a:noFill/>
          </a:ln>
        </p:spPr>
        <p:txBody>
          <a:bodyPr anchorCtr="0" anchor="t" bIns="45700" lIns="91425" spcFirstLastPara="1" rIns="91425" wrap="square" tIns="45700">
            <a:noAutofit/>
          </a:bodyPr>
          <a:lstStyle/>
          <a:p>
            <a:pPr indent="0" lvl="0" marL="0" marR="0" rtl="0" algn="l">
              <a:lnSpc>
                <a:spcPct val="159976"/>
              </a:lnSpc>
              <a:spcBef>
                <a:spcPts val="0"/>
              </a:spcBef>
              <a:spcAft>
                <a:spcPts val="0"/>
              </a:spcAft>
              <a:buClr>
                <a:srgbClr val="443728"/>
              </a:buClr>
              <a:buSzPts val="1689"/>
              <a:buFont typeface="Open Sans"/>
              <a:buNone/>
            </a:pPr>
            <a:r>
              <a:rPr lang="en-US" sz="1889">
                <a:solidFill>
                  <a:srgbClr val="443728"/>
                </a:solidFill>
                <a:latin typeface="Open Sans"/>
                <a:ea typeface="Open Sans"/>
                <a:cs typeface="Open Sans"/>
                <a:sym typeface="Open Sans"/>
              </a:rPr>
              <a:t>The crude DDT is then purified through recrystallization or distillation to remove any impurities and obtain the desired technical-grade product. The production process is carefully controlled to ensure consistent quality and yield of the final DDT compound.</a:t>
            </a:r>
            <a:endParaRPr sz="1889">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9"/>
          <p:cNvSpPr/>
          <p:nvPr/>
        </p:nvSpPr>
        <p:spPr>
          <a:xfrm>
            <a:off x="0" y="0"/>
            <a:ext cx="14630400" cy="8229600"/>
          </a:xfrm>
          <a:prstGeom prst="rect">
            <a:avLst/>
          </a:prstGeom>
          <a:solidFill>
            <a:srgbClr val="F7EDE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5" name="Google Shape;85;p9"/>
          <p:cNvSpPr/>
          <p:nvPr/>
        </p:nvSpPr>
        <p:spPr>
          <a:xfrm>
            <a:off x="0" y="0"/>
            <a:ext cx="14630400" cy="8229600"/>
          </a:xfrm>
          <a:prstGeom prst="rect">
            <a:avLst/>
          </a:prstGeom>
          <a:solidFill>
            <a:srgbClr val="FFFCF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preencoded.png" id="86" name="Google Shape;86;p9"/>
          <p:cNvPicPr preferRelativeResize="0"/>
          <p:nvPr/>
        </p:nvPicPr>
        <p:blipFill rotWithShape="1">
          <a:blip r:embed="rId3">
            <a:alphaModFix/>
          </a:blip>
          <a:srcRect b="0" l="0" r="0" t="0"/>
          <a:stretch/>
        </p:blipFill>
        <p:spPr>
          <a:xfrm>
            <a:off x="2741057" y="530304"/>
            <a:ext cx="9148286" cy="6278166"/>
          </a:xfrm>
          <a:prstGeom prst="rect">
            <a:avLst/>
          </a:prstGeom>
          <a:noFill/>
          <a:ln>
            <a:noFill/>
          </a:ln>
        </p:spPr>
      </p:pic>
      <p:sp>
        <p:nvSpPr>
          <p:cNvPr id="87" name="Google Shape;87;p9"/>
          <p:cNvSpPr/>
          <p:nvPr/>
        </p:nvSpPr>
        <p:spPr>
          <a:xfrm>
            <a:off x="3640897" y="6715541"/>
            <a:ext cx="7150500" cy="601800"/>
          </a:xfrm>
          <a:prstGeom prst="rect">
            <a:avLst/>
          </a:prstGeom>
          <a:noFill/>
          <a:ln>
            <a:noFill/>
          </a:ln>
        </p:spPr>
        <p:txBody>
          <a:bodyPr anchorCtr="0" anchor="t" bIns="45700" lIns="91425" spcFirstLastPara="1" rIns="91425" wrap="square" tIns="45700">
            <a:noAutofit/>
          </a:bodyPr>
          <a:lstStyle/>
          <a:p>
            <a:pPr indent="0" lvl="0" marL="0" marR="0" rtl="0" algn="ctr">
              <a:lnSpc>
                <a:spcPct val="125006"/>
              </a:lnSpc>
              <a:spcBef>
                <a:spcPts val="0"/>
              </a:spcBef>
              <a:spcAft>
                <a:spcPts val="0"/>
              </a:spcAft>
              <a:buClr>
                <a:srgbClr val="443728"/>
              </a:buClr>
              <a:buSzPts val="3791"/>
              <a:buFont typeface="Crimson Pro"/>
              <a:buNone/>
            </a:pPr>
            <a:r>
              <a:rPr b="1" lang="en-US" sz="3791">
                <a:solidFill>
                  <a:srgbClr val="443728"/>
                </a:solidFill>
                <a:latin typeface="Crimson Pro"/>
                <a:ea typeface="Crimson Pro"/>
                <a:cs typeface="Crimson Pro"/>
                <a:sym typeface="Crimson Pro"/>
              </a:rPr>
              <a:t>DDT Production Process Flowsheet</a:t>
            </a:r>
            <a:endParaRPr sz="3791">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0"/>
          <p:cNvSpPr/>
          <p:nvPr/>
        </p:nvSpPr>
        <p:spPr>
          <a:xfrm>
            <a:off x="0" y="0"/>
            <a:ext cx="14630400" cy="8229600"/>
          </a:xfrm>
          <a:prstGeom prst="rect">
            <a:avLst/>
          </a:prstGeom>
          <a:solidFill>
            <a:srgbClr val="F7EDE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 name="Google Shape;94;p10"/>
          <p:cNvSpPr/>
          <p:nvPr/>
        </p:nvSpPr>
        <p:spPr>
          <a:xfrm>
            <a:off x="76200" y="0"/>
            <a:ext cx="14630400" cy="8229600"/>
          </a:xfrm>
          <a:prstGeom prst="rect">
            <a:avLst/>
          </a:prstGeom>
          <a:solidFill>
            <a:srgbClr val="FFFCF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preencoded.png" id="95" name="Google Shape;95;p10"/>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96" name="Google Shape;96;p10"/>
          <p:cNvSpPr/>
          <p:nvPr/>
        </p:nvSpPr>
        <p:spPr>
          <a:xfrm>
            <a:off x="821092" y="641667"/>
            <a:ext cx="7388100" cy="972000"/>
          </a:xfrm>
          <a:prstGeom prst="rect">
            <a:avLst/>
          </a:prstGeom>
          <a:noFill/>
          <a:ln>
            <a:noFill/>
          </a:ln>
        </p:spPr>
        <p:txBody>
          <a:bodyPr anchorCtr="0" anchor="t" bIns="45700" lIns="91425" spcFirstLastPara="1" rIns="91425" wrap="square" tIns="45700">
            <a:noAutofit/>
          </a:bodyPr>
          <a:lstStyle/>
          <a:p>
            <a:pPr indent="0" lvl="0" marL="0" marR="0" rtl="0" algn="l">
              <a:lnSpc>
                <a:spcPct val="124983"/>
              </a:lnSpc>
              <a:spcBef>
                <a:spcPts val="0"/>
              </a:spcBef>
              <a:spcAft>
                <a:spcPts val="0"/>
              </a:spcAft>
              <a:buClr>
                <a:srgbClr val="443728"/>
              </a:buClr>
              <a:buSzPts val="3062"/>
              <a:buFont typeface="Crimson Pro"/>
              <a:buNone/>
            </a:pPr>
            <a:r>
              <a:rPr b="1" lang="en-US" sz="3062">
                <a:solidFill>
                  <a:srgbClr val="443728"/>
                </a:solidFill>
                <a:latin typeface="Crimson Pro"/>
                <a:ea typeface="Crimson Pro"/>
                <a:cs typeface="Crimson Pro"/>
                <a:sym typeface="Crimson Pro"/>
              </a:rPr>
              <a:t>Insecticidal Properties and Mechanism of Action</a:t>
            </a:r>
            <a:endParaRPr sz="3062">
              <a:solidFill>
                <a:schemeClr val="dk1"/>
              </a:solidFill>
              <a:latin typeface="Calibri"/>
              <a:ea typeface="Calibri"/>
              <a:cs typeface="Calibri"/>
              <a:sym typeface="Calibri"/>
            </a:endParaRPr>
          </a:p>
        </p:txBody>
      </p:sp>
      <p:sp>
        <p:nvSpPr>
          <p:cNvPr id="97" name="Google Shape;97;p10"/>
          <p:cNvSpPr/>
          <p:nvPr/>
        </p:nvSpPr>
        <p:spPr>
          <a:xfrm>
            <a:off x="877950" y="1982201"/>
            <a:ext cx="7388100" cy="1671300"/>
          </a:xfrm>
          <a:prstGeom prst="rect">
            <a:avLst/>
          </a:prstGeom>
          <a:noFill/>
          <a:ln>
            <a:noFill/>
          </a:ln>
        </p:spPr>
        <p:txBody>
          <a:bodyPr anchorCtr="0" anchor="t" bIns="45700" lIns="91425" spcFirstLastPara="1" rIns="91425" wrap="square" tIns="45700">
            <a:noAutofit/>
          </a:bodyPr>
          <a:lstStyle/>
          <a:p>
            <a:pPr indent="-331787" lvl="0" marL="457200" marR="0" rtl="0" algn="l">
              <a:lnSpc>
                <a:spcPct val="160000"/>
              </a:lnSpc>
              <a:spcBef>
                <a:spcPts val="0"/>
              </a:spcBef>
              <a:spcAft>
                <a:spcPts val="0"/>
              </a:spcAft>
              <a:buClr>
                <a:srgbClr val="443728"/>
              </a:buClr>
              <a:buSzPts val="1625"/>
              <a:buFont typeface="Open Sans"/>
              <a:buChar char="●"/>
            </a:pPr>
            <a:r>
              <a:rPr lang="en-US" sz="1625">
                <a:solidFill>
                  <a:srgbClr val="443728"/>
                </a:solidFill>
                <a:latin typeface="Open Sans"/>
                <a:ea typeface="Open Sans"/>
                <a:cs typeface="Open Sans"/>
                <a:sym typeface="Open Sans"/>
              </a:rPr>
              <a:t>DDT’s </a:t>
            </a:r>
            <a:r>
              <a:rPr lang="en-US" sz="1625">
                <a:solidFill>
                  <a:srgbClr val="443728"/>
                </a:solidFill>
                <a:latin typeface="Open Sans"/>
                <a:ea typeface="Open Sans"/>
                <a:cs typeface="Open Sans"/>
                <a:sym typeface="Open Sans"/>
              </a:rPr>
              <a:t> insecticidal properties are primarily derived from its ability to disrupt the normal functioning of the insect's nervous system leading to hyperexcitation, tremors, and ultimately, the death of the insect.</a:t>
            </a:r>
            <a:endParaRPr sz="1625">
              <a:solidFill>
                <a:schemeClr val="dk1"/>
              </a:solidFill>
              <a:latin typeface="Calibri"/>
              <a:ea typeface="Calibri"/>
              <a:cs typeface="Calibri"/>
              <a:sym typeface="Calibri"/>
            </a:endParaRPr>
          </a:p>
        </p:txBody>
      </p:sp>
      <p:sp>
        <p:nvSpPr>
          <p:cNvPr id="98" name="Google Shape;98;p10"/>
          <p:cNvSpPr/>
          <p:nvPr/>
        </p:nvSpPr>
        <p:spPr>
          <a:xfrm>
            <a:off x="877950" y="3525562"/>
            <a:ext cx="7388100" cy="2257200"/>
          </a:xfrm>
          <a:prstGeom prst="rect">
            <a:avLst/>
          </a:prstGeom>
          <a:noFill/>
          <a:ln>
            <a:noFill/>
          </a:ln>
        </p:spPr>
        <p:txBody>
          <a:bodyPr anchorCtr="0" anchor="t" bIns="45700" lIns="91425" spcFirstLastPara="1" rIns="91425" wrap="square" tIns="45700">
            <a:noAutofit/>
          </a:bodyPr>
          <a:lstStyle/>
          <a:p>
            <a:pPr indent="-331787" lvl="0" marL="457200" marR="0" rtl="0" algn="l">
              <a:lnSpc>
                <a:spcPct val="160000"/>
              </a:lnSpc>
              <a:spcBef>
                <a:spcPts val="0"/>
              </a:spcBef>
              <a:spcAft>
                <a:spcPts val="0"/>
              </a:spcAft>
              <a:buClr>
                <a:srgbClr val="443728"/>
              </a:buClr>
              <a:buSzPts val="1625"/>
              <a:buFont typeface="Open Sans"/>
              <a:buChar char="●"/>
            </a:pPr>
            <a:r>
              <a:rPr lang="en-US" sz="1625">
                <a:solidFill>
                  <a:srgbClr val="443728"/>
                </a:solidFill>
                <a:latin typeface="Open Sans"/>
                <a:ea typeface="Open Sans"/>
                <a:cs typeface="Open Sans"/>
                <a:sym typeface="Open Sans"/>
              </a:rPr>
              <a:t>In addition to its direct toxic effects, DDT also has a repellent effect on insects, deterring them from entering treated areas. </a:t>
            </a:r>
            <a:endParaRPr sz="1625">
              <a:solidFill>
                <a:srgbClr val="443728"/>
              </a:solidFill>
              <a:latin typeface="Open Sans"/>
              <a:ea typeface="Open Sans"/>
              <a:cs typeface="Open Sans"/>
              <a:sym typeface="Open Sans"/>
            </a:endParaRPr>
          </a:p>
          <a:p>
            <a:pPr indent="0" lvl="0" marL="457200" marR="0" rtl="0" algn="l">
              <a:lnSpc>
                <a:spcPct val="160000"/>
              </a:lnSpc>
              <a:spcBef>
                <a:spcPts val="0"/>
              </a:spcBef>
              <a:spcAft>
                <a:spcPts val="0"/>
              </a:spcAft>
              <a:buNone/>
            </a:pPr>
            <a:r>
              <a:t/>
            </a:r>
            <a:endParaRPr sz="1625">
              <a:solidFill>
                <a:srgbClr val="443728"/>
              </a:solidFill>
              <a:latin typeface="Open Sans"/>
              <a:ea typeface="Open Sans"/>
              <a:cs typeface="Open Sans"/>
              <a:sym typeface="Open Sans"/>
            </a:endParaRPr>
          </a:p>
          <a:p>
            <a:pPr indent="-331787" lvl="0" marL="457200" marR="0" rtl="0" algn="l">
              <a:lnSpc>
                <a:spcPct val="160000"/>
              </a:lnSpc>
              <a:spcBef>
                <a:spcPts val="0"/>
              </a:spcBef>
              <a:spcAft>
                <a:spcPts val="0"/>
              </a:spcAft>
              <a:buClr>
                <a:srgbClr val="443728"/>
              </a:buClr>
              <a:buSzPts val="1625"/>
              <a:buFont typeface="Open Sans"/>
              <a:buChar char="●"/>
            </a:pPr>
            <a:r>
              <a:rPr lang="en-US" sz="1625">
                <a:solidFill>
                  <a:srgbClr val="443728"/>
                </a:solidFill>
                <a:latin typeface="Open Sans"/>
                <a:ea typeface="Open Sans"/>
                <a:cs typeface="Open Sans"/>
                <a:sym typeface="Open Sans"/>
              </a:rPr>
              <a:t>This dual mode of action, both insecticidal and repellent, has contributed to the widespread use of DDT in agriculture and public health campaigns targeting various insect-borne diseases, such as malaria and typhus.</a:t>
            </a:r>
            <a:endParaRPr sz="1625">
              <a:solidFill>
                <a:schemeClr val="dk1"/>
              </a:solidFill>
              <a:latin typeface="Calibri"/>
              <a:ea typeface="Calibri"/>
              <a:cs typeface="Calibri"/>
              <a:sym typeface="Calibri"/>
            </a:endParaRPr>
          </a:p>
        </p:txBody>
      </p:sp>
      <p:sp>
        <p:nvSpPr>
          <p:cNvPr id="99" name="Google Shape;99;p10"/>
          <p:cNvSpPr/>
          <p:nvPr/>
        </p:nvSpPr>
        <p:spPr>
          <a:xfrm>
            <a:off x="963225" y="6441550"/>
            <a:ext cx="7388100" cy="2257200"/>
          </a:xfrm>
          <a:prstGeom prst="rect">
            <a:avLst/>
          </a:prstGeom>
          <a:noFill/>
          <a:ln>
            <a:noFill/>
          </a:ln>
        </p:spPr>
        <p:txBody>
          <a:bodyPr anchorCtr="0" anchor="t" bIns="45700" lIns="91425" spcFirstLastPara="1" rIns="91425" wrap="square" tIns="45700">
            <a:noAutofit/>
          </a:bodyPr>
          <a:lstStyle/>
          <a:p>
            <a:pPr indent="-331787" lvl="0" marL="457200" marR="0" rtl="0" algn="l">
              <a:lnSpc>
                <a:spcPct val="160000"/>
              </a:lnSpc>
              <a:spcBef>
                <a:spcPts val="0"/>
              </a:spcBef>
              <a:spcAft>
                <a:spcPts val="0"/>
              </a:spcAft>
              <a:buClr>
                <a:srgbClr val="443728"/>
              </a:buClr>
              <a:buSzPts val="1625"/>
              <a:buFont typeface="Open Sans"/>
              <a:buChar char="●"/>
            </a:pPr>
            <a:r>
              <a:rPr lang="en-US" sz="1625">
                <a:solidFill>
                  <a:srgbClr val="443728"/>
                </a:solidFill>
                <a:latin typeface="Open Sans"/>
                <a:ea typeface="Open Sans"/>
                <a:cs typeface="Open Sans"/>
                <a:sym typeface="Open Sans"/>
              </a:rPr>
              <a:t>The high effectiveness and low cost of DDT have made it a popular choice for insect control, particularly in developing countries. </a:t>
            </a:r>
            <a:endParaRPr sz="1625">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1"/>
          <p:cNvSpPr/>
          <p:nvPr/>
        </p:nvSpPr>
        <p:spPr>
          <a:xfrm>
            <a:off x="0" y="0"/>
            <a:ext cx="14630400" cy="8229600"/>
          </a:xfrm>
          <a:prstGeom prst="rect">
            <a:avLst/>
          </a:prstGeom>
          <a:solidFill>
            <a:srgbClr val="F7EDE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 name="Google Shape;106;p11"/>
          <p:cNvSpPr/>
          <p:nvPr/>
        </p:nvSpPr>
        <p:spPr>
          <a:xfrm>
            <a:off x="0" y="0"/>
            <a:ext cx="14630400" cy="8352300"/>
          </a:xfrm>
          <a:prstGeom prst="rect">
            <a:avLst/>
          </a:prstGeom>
          <a:solidFill>
            <a:srgbClr val="FFFCFA"/>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7" name="Google Shape;107;p11"/>
          <p:cNvSpPr/>
          <p:nvPr/>
        </p:nvSpPr>
        <p:spPr>
          <a:xfrm>
            <a:off x="3621179" y="427675"/>
            <a:ext cx="7782900" cy="486000"/>
          </a:xfrm>
          <a:prstGeom prst="rect">
            <a:avLst/>
          </a:prstGeom>
          <a:noFill/>
          <a:ln>
            <a:noFill/>
          </a:ln>
        </p:spPr>
        <p:txBody>
          <a:bodyPr anchorCtr="0" anchor="t" bIns="45700" lIns="91425" spcFirstLastPara="1" rIns="91425" wrap="square" tIns="45700">
            <a:noAutofit/>
          </a:bodyPr>
          <a:lstStyle/>
          <a:p>
            <a:pPr indent="0" lvl="0" marL="0" marR="0" rtl="0" algn="ctr">
              <a:lnSpc>
                <a:spcPct val="124983"/>
              </a:lnSpc>
              <a:spcBef>
                <a:spcPts val="0"/>
              </a:spcBef>
              <a:spcAft>
                <a:spcPts val="0"/>
              </a:spcAft>
              <a:buClr>
                <a:srgbClr val="443728"/>
              </a:buClr>
              <a:buSzPts val="3062"/>
              <a:buFont typeface="Crimson Pro"/>
              <a:buNone/>
            </a:pPr>
            <a:r>
              <a:rPr b="1" lang="en-US" sz="3062">
                <a:solidFill>
                  <a:srgbClr val="443728"/>
                </a:solidFill>
                <a:latin typeface="Crimson Pro"/>
                <a:ea typeface="Crimson Pro"/>
                <a:cs typeface="Crimson Pro"/>
                <a:sym typeface="Crimson Pro"/>
              </a:rPr>
              <a:t>Agricultural Applications of DDT</a:t>
            </a:r>
            <a:endParaRPr sz="3062">
              <a:solidFill>
                <a:schemeClr val="dk1"/>
              </a:solidFill>
              <a:latin typeface="Calibri"/>
              <a:ea typeface="Calibri"/>
              <a:cs typeface="Calibri"/>
              <a:sym typeface="Calibri"/>
            </a:endParaRPr>
          </a:p>
        </p:txBody>
      </p:sp>
      <p:sp>
        <p:nvSpPr>
          <p:cNvPr id="108" name="Google Shape;108;p11"/>
          <p:cNvSpPr/>
          <p:nvPr/>
        </p:nvSpPr>
        <p:spPr>
          <a:xfrm>
            <a:off x="912226" y="1725050"/>
            <a:ext cx="6738600" cy="2487300"/>
          </a:xfrm>
          <a:prstGeom prst="rect">
            <a:avLst/>
          </a:prstGeom>
          <a:noFill/>
          <a:ln>
            <a:noFill/>
          </a:ln>
        </p:spPr>
        <p:txBody>
          <a:bodyPr anchorCtr="0" anchor="t" bIns="45700" lIns="91425" spcFirstLastPara="1" rIns="91425" wrap="square" tIns="45700">
            <a:noAutofit/>
          </a:bodyPr>
          <a:lstStyle/>
          <a:p>
            <a:pPr indent="-331787" lvl="0" marL="457200" marR="0" rtl="0" algn="just">
              <a:lnSpc>
                <a:spcPct val="160000"/>
              </a:lnSpc>
              <a:spcBef>
                <a:spcPts val="0"/>
              </a:spcBef>
              <a:spcAft>
                <a:spcPts val="0"/>
              </a:spcAft>
              <a:buClr>
                <a:srgbClr val="443728"/>
              </a:buClr>
              <a:buSzPts val="1625"/>
              <a:buFont typeface="Open Sans"/>
              <a:buChar char="●"/>
            </a:pPr>
            <a:r>
              <a:rPr lang="en-US" sz="1625">
                <a:solidFill>
                  <a:srgbClr val="443728"/>
                </a:solidFill>
                <a:latin typeface="Open Sans"/>
                <a:ea typeface="Open Sans"/>
                <a:cs typeface="Open Sans"/>
                <a:sym typeface="Open Sans"/>
              </a:rPr>
              <a:t>DDT was widely adopted in agriculture due to its potent insecticidal properties and effectiveness against a broad range of pests. It proved particularly useful in protecting key food crops such as cotton, corn, and wheat from devastating infestations. </a:t>
            </a:r>
            <a:endParaRPr sz="1625">
              <a:solidFill>
                <a:schemeClr val="dk1"/>
              </a:solidFill>
              <a:latin typeface="Calibri"/>
              <a:ea typeface="Calibri"/>
              <a:cs typeface="Calibri"/>
              <a:sym typeface="Calibri"/>
            </a:endParaRPr>
          </a:p>
        </p:txBody>
      </p:sp>
      <p:sp>
        <p:nvSpPr>
          <p:cNvPr id="109" name="Google Shape;109;p11"/>
          <p:cNvSpPr/>
          <p:nvPr/>
        </p:nvSpPr>
        <p:spPr>
          <a:xfrm>
            <a:off x="912231" y="4268400"/>
            <a:ext cx="11842200" cy="1989900"/>
          </a:xfrm>
          <a:prstGeom prst="rect">
            <a:avLst/>
          </a:prstGeom>
          <a:noFill/>
          <a:ln>
            <a:noFill/>
          </a:ln>
        </p:spPr>
        <p:txBody>
          <a:bodyPr anchorCtr="0" anchor="t" bIns="45700" lIns="91425" spcFirstLastPara="1" rIns="91425" wrap="square" tIns="45700">
            <a:noAutofit/>
          </a:bodyPr>
          <a:lstStyle/>
          <a:p>
            <a:pPr indent="-331787" lvl="0" marL="457200" marR="0" rtl="0" algn="just">
              <a:lnSpc>
                <a:spcPct val="160000"/>
              </a:lnSpc>
              <a:spcBef>
                <a:spcPts val="0"/>
              </a:spcBef>
              <a:spcAft>
                <a:spcPts val="0"/>
              </a:spcAft>
              <a:buClr>
                <a:srgbClr val="443728"/>
              </a:buClr>
              <a:buSzPts val="1625"/>
              <a:buFont typeface="Open Sans"/>
              <a:buChar char="●"/>
            </a:pPr>
            <a:r>
              <a:rPr lang="en-US" sz="1625">
                <a:solidFill>
                  <a:srgbClr val="443728"/>
                </a:solidFill>
                <a:latin typeface="Open Sans"/>
                <a:ea typeface="Open Sans"/>
                <a:cs typeface="Open Sans"/>
                <a:sym typeface="Open Sans"/>
              </a:rPr>
              <a:t>DDT was also extensively used in commercial fruit and vegetable production. It was highly effective against insects that attacked orchard crops like apples, oranges, and grapes, as well as various garden vegetables. This allowed farmers to boost production and improve the quality and appearance of their produce, making it more appealing to consumers.</a:t>
            </a:r>
            <a:endParaRPr sz="1625">
              <a:solidFill>
                <a:schemeClr val="dk1"/>
              </a:solidFill>
              <a:latin typeface="Calibri"/>
              <a:ea typeface="Calibri"/>
              <a:cs typeface="Calibri"/>
              <a:sym typeface="Calibri"/>
            </a:endParaRPr>
          </a:p>
        </p:txBody>
      </p:sp>
      <p:sp>
        <p:nvSpPr>
          <p:cNvPr id="110" name="Google Shape;110;p11"/>
          <p:cNvSpPr/>
          <p:nvPr/>
        </p:nvSpPr>
        <p:spPr>
          <a:xfrm>
            <a:off x="912231" y="6258300"/>
            <a:ext cx="11842200" cy="1971300"/>
          </a:xfrm>
          <a:prstGeom prst="rect">
            <a:avLst/>
          </a:prstGeom>
          <a:noFill/>
          <a:ln>
            <a:noFill/>
          </a:ln>
        </p:spPr>
        <p:txBody>
          <a:bodyPr anchorCtr="0" anchor="t" bIns="45700" lIns="91425" spcFirstLastPara="1" rIns="91425" wrap="square" tIns="45700">
            <a:noAutofit/>
          </a:bodyPr>
          <a:lstStyle/>
          <a:p>
            <a:pPr indent="-331787" lvl="0" marL="457200" marR="0" rtl="0" algn="just">
              <a:lnSpc>
                <a:spcPct val="160000"/>
              </a:lnSpc>
              <a:spcBef>
                <a:spcPts val="0"/>
              </a:spcBef>
              <a:spcAft>
                <a:spcPts val="0"/>
              </a:spcAft>
              <a:buClr>
                <a:srgbClr val="443728"/>
              </a:buClr>
              <a:buSzPts val="1625"/>
              <a:buFont typeface="Open Sans"/>
              <a:buChar char="●"/>
            </a:pPr>
            <a:r>
              <a:rPr lang="en-US" sz="1625">
                <a:solidFill>
                  <a:srgbClr val="443728"/>
                </a:solidFill>
                <a:latin typeface="Open Sans"/>
                <a:ea typeface="Open Sans"/>
                <a:cs typeface="Open Sans"/>
                <a:sym typeface="Open Sans"/>
              </a:rPr>
              <a:t>In addition to direct application on crops, DDT was used to fumigate storage facilities and transportation vehicles. The persistence of DDT also made it useful for long-term protection against pests.</a:t>
            </a:r>
            <a:endParaRPr sz="1625">
              <a:solidFill>
                <a:schemeClr val="dk1"/>
              </a:solidFill>
              <a:latin typeface="Calibri"/>
              <a:ea typeface="Calibri"/>
              <a:cs typeface="Calibri"/>
              <a:sym typeface="Calibri"/>
            </a:endParaRPr>
          </a:p>
        </p:txBody>
      </p:sp>
      <p:pic>
        <p:nvPicPr>
          <p:cNvPr descr="preencoded.png" id="111" name="Google Shape;111;p11"/>
          <p:cNvPicPr preferRelativeResize="0"/>
          <p:nvPr/>
        </p:nvPicPr>
        <p:blipFill rotWithShape="1">
          <a:blip r:embed="rId3">
            <a:alphaModFix/>
          </a:blip>
          <a:srcRect b="0" l="0" r="0" t="0"/>
          <a:stretch/>
        </p:blipFill>
        <p:spPr>
          <a:xfrm>
            <a:off x="8308612" y="1564932"/>
            <a:ext cx="3504367" cy="19711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